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8" r:id="rId2"/>
    <p:sldId id="269" r:id="rId3"/>
    <p:sldId id="265" r:id="rId4"/>
    <p:sldId id="315" r:id="rId5"/>
    <p:sldId id="268" r:id="rId6"/>
    <p:sldId id="259" r:id="rId7"/>
    <p:sldId id="267" r:id="rId8"/>
    <p:sldId id="298" r:id="rId9"/>
    <p:sldId id="286" r:id="rId10"/>
    <p:sldId id="285" r:id="rId11"/>
    <p:sldId id="299" r:id="rId12"/>
    <p:sldId id="279" r:id="rId13"/>
    <p:sldId id="276" r:id="rId14"/>
    <p:sldId id="291" r:id="rId15"/>
    <p:sldId id="300" r:id="rId16"/>
    <p:sldId id="278" r:id="rId17"/>
    <p:sldId id="277" r:id="rId18"/>
    <p:sldId id="301" r:id="rId19"/>
    <p:sldId id="314" r:id="rId20"/>
    <p:sldId id="303" r:id="rId21"/>
    <p:sldId id="280" r:id="rId22"/>
    <p:sldId id="281" r:id="rId23"/>
    <p:sldId id="306" r:id="rId24"/>
    <p:sldId id="302" r:id="rId25"/>
    <p:sldId id="305" r:id="rId26"/>
    <p:sldId id="282" r:id="rId27"/>
    <p:sldId id="293" r:id="rId28"/>
    <p:sldId id="316" r:id="rId29"/>
    <p:sldId id="295" r:id="rId30"/>
    <p:sldId id="309" r:id="rId31"/>
    <p:sldId id="270" r:id="rId32"/>
    <p:sldId id="289" r:id="rId33"/>
    <p:sldId id="288" r:id="rId34"/>
    <p:sldId id="287" r:id="rId35"/>
    <p:sldId id="272" r:id="rId36"/>
    <p:sldId id="292" r:id="rId37"/>
    <p:sldId id="284" r:id="rId38"/>
    <p:sldId id="290" r:id="rId39"/>
    <p:sldId id="266" r:id="rId40"/>
    <p:sldId id="313" r:id="rId41"/>
    <p:sldId id="312" r:id="rId42"/>
    <p:sldId id="25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2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9F2115-391E-484F-B162-A2FE3C74B60A}" type="datetimeFigureOut">
              <a:rPr lang="en-US" smtClean="0"/>
              <a:t>1/22/13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B723C3-F310-0F41-8577-977C0746C970}" type="slidenum">
              <a:rPr lang="en-US" smtClean="0"/>
              <a:t>‹#›</a:t>
            </a:fld>
            <a:endParaRPr lang="en-US"/>
          </a:p>
        </p:txBody>
      </p:sp>
    </p:spTree>
    <p:extLst>
      <p:ext uri="{BB962C8B-B14F-4D97-AF65-F5344CB8AC3E}">
        <p14:creationId xmlns:p14="http://schemas.microsoft.com/office/powerpoint/2010/main" val="2775580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7D611-5460-DC43-B7D9-58FC5BFC4CD6}" type="datetimeFigureOut">
              <a:rPr lang="en-US" smtClean="0"/>
              <a:t>1/22/13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8F7BF-02B0-0D48-AAE0-DD00D69EBC33}" type="slidenum">
              <a:rPr lang="en-US" smtClean="0"/>
              <a:t>‹#›</a:t>
            </a:fld>
            <a:endParaRPr lang="en-US"/>
          </a:p>
        </p:txBody>
      </p:sp>
    </p:spTree>
    <p:extLst>
      <p:ext uri="{BB962C8B-B14F-4D97-AF65-F5344CB8AC3E}">
        <p14:creationId xmlns:p14="http://schemas.microsoft.com/office/powerpoint/2010/main" val="1444400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A presentation developed for the Johnston School District by  Professors </a:t>
            </a:r>
            <a:r>
              <a:rPr lang="en-US" sz="1200" i="1" dirty="0" err="1" smtClean="0"/>
              <a:t>Dede</a:t>
            </a:r>
            <a:r>
              <a:rPr lang="en-US" sz="1200" i="1" dirty="0" smtClean="0"/>
              <a:t> Small &amp; Todd Hodgkinson from Drake University. </a:t>
            </a:r>
          </a:p>
        </p:txBody>
      </p:sp>
      <p:sp>
        <p:nvSpPr>
          <p:cNvPr id="4" name="Slide Number Placeholder 3"/>
          <p:cNvSpPr>
            <a:spLocks noGrp="1"/>
          </p:cNvSpPr>
          <p:nvPr>
            <p:ph type="sldNum" sz="quarter" idx="10"/>
          </p:nvPr>
        </p:nvSpPr>
        <p:spPr/>
        <p:txBody>
          <a:bodyPr/>
          <a:lstStyle/>
          <a:p>
            <a:fld id="{75202DC0-0BA7-EA41-BC05-2E1FE479105F}" type="slidenum">
              <a:rPr lang="en-US" smtClean="0"/>
              <a:t>1</a:t>
            </a:fld>
            <a:endParaRPr lang="en-US"/>
          </a:p>
        </p:txBody>
      </p:sp>
    </p:spTree>
    <p:extLst>
      <p:ext uri="{BB962C8B-B14F-4D97-AF65-F5344CB8AC3E}">
        <p14:creationId xmlns:p14="http://schemas.microsoft.com/office/powerpoint/2010/main" val="646870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role</a:t>
            </a:r>
            <a:r>
              <a:rPr lang="en-US" baseline="0" dirty="0" smtClean="0"/>
              <a:t> models</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10</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70000"/>
              </a:lnSpc>
              <a:spcAft>
                <a:spcPts val="1200"/>
              </a:spcAft>
              <a:buFont typeface="Arial"/>
              <a:buChar char="•"/>
            </a:pPr>
            <a:r>
              <a:rPr lang="en-US" b="1" dirty="0" smtClean="0">
                <a:latin typeface="Calibri" charset="0"/>
              </a:rPr>
              <a:t>Differences</a:t>
            </a:r>
            <a:r>
              <a:rPr lang="en-US" dirty="0" smtClean="0">
                <a:latin typeface="Calibri" charset="0"/>
              </a:rPr>
              <a:t> – Gifted children realize early that they are different. Books can help them embrace and celebrate their differences, and find characters with which they have something in common</a:t>
            </a:r>
          </a:p>
          <a:p>
            <a:pPr eaLnBrk="1" hangingPunct="1"/>
            <a:r>
              <a:rPr lang="en-US" b="1" dirty="0" smtClean="0">
                <a:latin typeface="Calibri" charset="0"/>
              </a:rPr>
              <a:t>Fiction</a:t>
            </a:r>
            <a:r>
              <a:rPr lang="en-US" dirty="0" smtClean="0">
                <a:latin typeface="Calibri" charset="0"/>
              </a:rPr>
              <a:t> can help guide emotional development because fiction is written to touch the emotions!</a:t>
            </a:r>
          </a:p>
          <a:p>
            <a:pPr eaLnBrk="1" hangingPunct="1"/>
            <a:r>
              <a:rPr lang="en-US" dirty="0" smtClean="0">
                <a:latin typeface="Calibri" charset="0"/>
              </a:rPr>
              <a:t>GT students can often identify with characters, even if unable to talk about their own problems.</a:t>
            </a:r>
          </a:p>
          <a:p>
            <a:pPr eaLnBrk="1" hangingPunct="1"/>
            <a:endParaRPr lang="en-US" dirty="0" smtClean="0">
              <a:latin typeface="Calibri" charset="0"/>
            </a:endParaRPr>
          </a:p>
          <a:p>
            <a:pPr eaLnBrk="1" hangingPunct="1"/>
            <a:r>
              <a:rPr lang="en-US" dirty="0" smtClean="0">
                <a:latin typeface="Calibri" charset="0"/>
              </a:rPr>
              <a:t>GT students can acquire insight into their own lives and needs = </a:t>
            </a:r>
            <a:r>
              <a:rPr lang="en-US" b="1" dirty="0" err="1" smtClean="0">
                <a:latin typeface="Calibri" charset="0"/>
              </a:rPr>
              <a:t>bibliotherapy</a:t>
            </a:r>
            <a:r>
              <a:rPr lang="en-US" dirty="0" smtClean="0">
                <a:latin typeface="Calibri" charset="0"/>
              </a:rPr>
              <a:t>. </a:t>
            </a:r>
          </a:p>
          <a:p>
            <a:pPr marL="457200" indent="-457200">
              <a:lnSpc>
                <a:spcPct val="70000"/>
              </a:lnSpc>
              <a:spcAft>
                <a:spcPts val="1200"/>
              </a:spcAft>
              <a:buFont typeface="Arial"/>
              <a:buChar char="•"/>
            </a:pPr>
            <a:endParaRPr lang="en-US" sz="1200" dirty="0" smtClean="0">
              <a:solidFill>
                <a:srgbClr val="000000"/>
              </a:solidFill>
              <a:latin typeface="Calibri" charset="0"/>
              <a:cs typeface="Copperplate"/>
            </a:endParaRPr>
          </a:p>
          <a:p>
            <a:pPr marL="457200" indent="-457200">
              <a:lnSpc>
                <a:spcPct val="70000"/>
              </a:lnSpc>
              <a:spcAft>
                <a:spcPts val="1200"/>
              </a:spcAft>
              <a:buFont typeface="Arial"/>
              <a:buChar char="•"/>
            </a:pPr>
            <a:r>
              <a:rPr lang="en-US" sz="1200" dirty="0" smtClean="0">
                <a:solidFill>
                  <a:srgbClr val="000000"/>
                </a:solidFill>
                <a:latin typeface="Copperplate"/>
                <a:cs typeface="Copperplate"/>
              </a:rPr>
              <a:t>Learn to understand and own their giftedness.</a:t>
            </a:r>
          </a:p>
          <a:p>
            <a:pPr marL="457200" indent="-457200">
              <a:lnSpc>
                <a:spcPct val="70000"/>
              </a:lnSpc>
              <a:spcAft>
                <a:spcPts val="1200"/>
              </a:spcAft>
              <a:buFont typeface="Arial"/>
              <a:buChar char="•"/>
            </a:pPr>
            <a:r>
              <a:rPr lang="en-US" sz="1200" dirty="0" smtClean="0">
                <a:solidFill>
                  <a:srgbClr val="000000"/>
                </a:solidFill>
                <a:latin typeface="Copperplate"/>
                <a:cs typeface="Copperplate"/>
              </a:rPr>
              <a:t>Resolve dissonance between their perception of themselves and their performance.</a:t>
            </a:r>
          </a:p>
          <a:p>
            <a:pPr marL="457200" indent="-457200">
              <a:lnSpc>
                <a:spcPct val="70000"/>
              </a:lnSpc>
              <a:spcAft>
                <a:spcPts val="1200"/>
              </a:spcAft>
              <a:buFont typeface="Arial"/>
              <a:buChar char="•"/>
            </a:pPr>
            <a:r>
              <a:rPr lang="en-US" sz="1200" dirty="0" smtClean="0">
                <a:solidFill>
                  <a:srgbClr val="000000"/>
                </a:solidFill>
                <a:latin typeface="Copperplate"/>
                <a:cs typeface="Copperplate"/>
              </a:rPr>
              <a:t>Learn skills for dealing with intensity by exploring ways in which others cope with it.</a:t>
            </a:r>
          </a:p>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11</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12</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13</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14</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15</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16</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17</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readability</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18</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level</a:t>
            </a:r>
          </a:p>
          <a:p>
            <a:r>
              <a:rPr lang="en-US" dirty="0" smtClean="0"/>
              <a:t>Background knowledge (NG = exists</a:t>
            </a:r>
            <a:r>
              <a:rPr lang="en-US" baseline="0" dirty="0" smtClean="0"/>
              <a:t> to inform; Hamlet)</a:t>
            </a:r>
          </a:p>
          <a:p>
            <a:r>
              <a:rPr lang="en-US" baseline="0" dirty="0" smtClean="0"/>
              <a:t>Huge concept “More people than…”</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19</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20</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21</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22</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crisis</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23</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24</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a:t>
            </a:r>
            <a:r>
              <a:rPr lang="en-US" baseline="0" dirty="0" smtClean="0"/>
              <a:t> you can support your gifted reader is by discussing texts with them…</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25</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26</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the facts…what happened</a:t>
            </a:r>
            <a:r>
              <a:rPr lang="en-US" baseline="0" dirty="0" smtClean="0"/>
              <a:t> a) Did they read it; b) also puts children at ease; look for opportunities to ask; why do you think that happened</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27</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70000"/>
              </a:lnSpc>
              <a:spcAft>
                <a:spcPts val="1200"/>
              </a:spcAft>
              <a:buFont typeface="Arial"/>
              <a:buChar char="•"/>
            </a:pPr>
            <a:r>
              <a:rPr lang="en-US" b="1" dirty="0" smtClean="0">
                <a:latin typeface="Calibri" charset="0"/>
              </a:rPr>
              <a:t>Differences</a:t>
            </a:r>
            <a:r>
              <a:rPr lang="en-US" dirty="0" smtClean="0">
                <a:latin typeface="Calibri" charset="0"/>
              </a:rPr>
              <a:t> – Gifted children realize early that they are different. Books can help them embrace and celebrate their differences, and find characters with which they have something in common</a:t>
            </a:r>
          </a:p>
          <a:p>
            <a:pPr eaLnBrk="1" hangingPunct="1"/>
            <a:r>
              <a:rPr lang="en-US" b="1" dirty="0" smtClean="0">
                <a:latin typeface="Calibri" charset="0"/>
              </a:rPr>
              <a:t>Fiction</a:t>
            </a:r>
            <a:r>
              <a:rPr lang="en-US" dirty="0" smtClean="0">
                <a:latin typeface="Calibri" charset="0"/>
              </a:rPr>
              <a:t> can help guide emotional development because fiction is written to touch the emotions!</a:t>
            </a:r>
          </a:p>
          <a:p>
            <a:pPr eaLnBrk="1" hangingPunct="1"/>
            <a:r>
              <a:rPr lang="en-US" dirty="0" smtClean="0">
                <a:latin typeface="Calibri" charset="0"/>
              </a:rPr>
              <a:t>GT students can often identify with characters, even if unable to talk about their own problems.</a:t>
            </a:r>
          </a:p>
          <a:p>
            <a:pPr eaLnBrk="1" hangingPunct="1"/>
            <a:endParaRPr lang="en-US" dirty="0" smtClean="0">
              <a:latin typeface="Calibri" charset="0"/>
            </a:endParaRPr>
          </a:p>
          <a:p>
            <a:pPr eaLnBrk="1" hangingPunct="1"/>
            <a:r>
              <a:rPr lang="en-US" dirty="0" smtClean="0">
                <a:latin typeface="Calibri" charset="0"/>
              </a:rPr>
              <a:t>GT students can acquire insight into their own lives and needs = </a:t>
            </a:r>
            <a:r>
              <a:rPr lang="en-US" b="1" dirty="0" err="1" smtClean="0">
                <a:latin typeface="Calibri" charset="0"/>
              </a:rPr>
              <a:t>bibliotherapy</a:t>
            </a:r>
            <a:r>
              <a:rPr lang="en-US" dirty="0" smtClean="0">
                <a:latin typeface="Calibri" charset="0"/>
              </a:rPr>
              <a:t>. </a:t>
            </a:r>
          </a:p>
          <a:p>
            <a:pPr marL="457200" indent="-457200">
              <a:lnSpc>
                <a:spcPct val="70000"/>
              </a:lnSpc>
              <a:spcAft>
                <a:spcPts val="1200"/>
              </a:spcAft>
              <a:buFont typeface="Arial"/>
              <a:buChar char="•"/>
            </a:pPr>
            <a:endParaRPr lang="en-US" sz="1200" dirty="0" smtClean="0">
              <a:solidFill>
                <a:srgbClr val="000000"/>
              </a:solidFill>
              <a:latin typeface="Calibri" charset="0"/>
              <a:cs typeface="Copperplate"/>
            </a:endParaRPr>
          </a:p>
          <a:p>
            <a:pPr marL="457200" indent="-457200">
              <a:lnSpc>
                <a:spcPct val="70000"/>
              </a:lnSpc>
              <a:spcAft>
                <a:spcPts val="1200"/>
              </a:spcAft>
              <a:buFont typeface="Arial"/>
              <a:buChar char="•"/>
            </a:pPr>
            <a:r>
              <a:rPr lang="en-US" sz="1200" dirty="0" smtClean="0">
                <a:solidFill>
                  <a:srgbClr val="000000"/>
                </a:solidFill>
                <a:latin typeface="Copperplate"/>
                <a:cs typeface="Copperplate"/>
              </a:rPr>
              <a:t>Learn to understand and own their giftedness.</a:t>
            </a:r>
          </a:p>
          <a:p>
            <a:pPr marL="457200" indent="-457200">
              <a:lnSpc>
                <a:spcPct val="70000"/>
              </a:lnSpc>
              <a:spcAft>
                <a:spcPts val="1200"/>
              </a:spcAft>
              <a:buFont typeface="Arial"/>
              <a:buChar char="•"/>
            </a:pPr>
            <a:r>
              <a:rPr lang="en-US" sz="1200" dirty="0" smtClean="0">
                <a:solidFill>
                  <a:srgbClr val="000000"/>
                </a:solidFill>
                <a:latin typeface="Copperplate"/>
                <a:cs typeface="Copperplate"/>
              </a:rPr>
              <a:t>Resolve dissonance between their perception of themselves and their performance.</a:t>
            </a:r>
          </a:p>
          <a:p>
            <a:pPr marL="457200" indent="-457200">
              <a:lnSpc>
                <a:spcPct val="70000"/>
              </a:lnSpc>
              <a:spcAft>
                <a:spcPts val="1200"/>
              </a:spcAft>
              <a:buFont typeface="Arial"/>
              <a:buChar char="•"/>
            </a:pPr>
            <a:r>
              <a:rPr lang="en-US" sz="1200" dirty="0" smtClean="0">
                <a:solidFill>
                  <a:srgbClr val="000000"/>
                </a:solidFill>
                <a:latin typeface="Copperplate"/>
                <a:cs typeface="Copperplate"/>
              </a:rPr>
              <a:t>Learn skills for dealing with intensity by exploring ways in which others cope with it.</a:t>
            </a:r>
          </a:p>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28</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Bibliotherapy</a:t>
            </a:r>
            <a:r>
              <a:rPr lang="en-US" dirty="0" smtClean="0"/>
              <a:t> differs from intellectually-oriented book discussions in that the focus is on reader’s emotional response.</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29</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mentioned before, we are here to talk about…the characteristic/needs of the gifted reader, and how can parents to support the needs of this unique population…</a:t>
            </a:r>
            <a:endParaRPr lang="en-US" sz="1200"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starting out, we thought it might be appropriate to take some time to discuss some common myths about</a:t>
            </a:r>
            <a:r>
              <a:rPr lang="en-US" baseline="0" dirty="0" smtClean="0"/>
              <a:t> gifted readers.  </a:t>
            </a:r>
          </a:p>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30</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31</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carefully</a:t>
            </a:r>
            <a:r>
              <a:rPr lang="en-US" baseline="0" dirty="0" smtClean="0"/>
              <a:t> observe the information the author has presented us; avoid imputing own ideas, judgments, arguments, visions; avoid parroting the judgments/interpretations of others with our own assessment.</a:t>
            </a:r>
          </a:p>
          <a:p>
            <a:endParaRPr lang="en-US" baseline="0" dirty="0" smtClean="0"/>
          </a:p>
          <a:p>
            <a:r>
              <a:rPr lang="en-US" baseline="0" dirty="0" smtClean="0"/>
              <a:t>#2 integrate our interpretations.</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32</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33</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going on?</a:t>
            </a:r>
          </a:p>
          <a:p>
            <a:r>
              <a:rPr lang="en-US" dirty="0" smtClean="0"/>
              <a:t>Who is the speaker?</a:t>
            </a:r>
          </a:p>
          <a:p>
            <a:r>
              <a:rPr lang="en-US" dirty="0" smtClean="0"/>
              <a:t>Language usage.</a:t>
            </a:r>
          </a:p>
          <a:p>
            <a:r>
              <a:rPr lang="en-US" dirty="0" smtClean="0"/>
              <a:t>As a former middle school teacher…this is the thing that I struggled most with. </a:t>
            </a:r>
            <a:r>
              <a:rPr lang="en-US" baseline="0" dirty="0" smtClean="0"/>
              <a:t> Most of my students came in </a:t>
            </a:r>
            <a:r>
              <a:rPr lang="en-US" baseline="0" dirty="0" err="1" smtClean="0"/>
              <a:t>readign</a:t>
            </a:r>
            <a:r>
              <a:rPr lang="en-US" baseline="0" dirty="0" smtClean="0"/>
              <a:t> voraciously; love </a:t>
            </a:r>
            <a:r>
              <a:rPr lang="en-US" baseline="0" dirty="0" err="1" smtClean="0"/>
              <a:t>fo</a:t>
            </a:r>
            <a:r>
              <a:rPr lang="en-US" baseline="0" dirty="0" smtClean="0"/>
              <a:t> </a:t>
            </a:r>
            <a:r>
              <a:rPr lang="en-US" baseline="0" dirty="0" err="1" smtClean="0"/>
              <a:t>rreaidng</a:t>
            </a:r>
            <a:r>
              <a:rPr lang="en-US" baseline="0" dirty="0" smtClean="0"/>
              <a:t>  but few if any new how to read a text closely.  In fact, many of them lack the attention span, but when you think of the type of reading they often do in </a:t>
            </a:r>
            <a:r>
              <a:rPr lang="en-US" baseline="0" dirty="0" err="1" smtClean="0"/>
              <a:t>english</a:t>
            </a:r>
            <a:r>
              <a:rPr lang="en-US" baseline="0" dirty="0" smtClean="0"/>
              <a:t> class in high school; preparing for </a:t>
            </a:r>
            <a:r>
              <a:rPr lang="en-US" baseline="0" dirty="0" err="1" smtClean="0"/>
              <a:t>Ap</a:t>
            </a:r>
            <a:r>
              <a:rPr lang="en-US" baseline="0" dirty="0" smtClean="0"/>
              <a:t> exams, that’s exactly.</a:t>
            </a:r>
            <a:endParaRPr lang="en-US" dirty="0" smtClean="0"/>
          </a:p>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34</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35</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Novel writing club.  If they are struggling with a particular scene, search out books that have fight scenes</a:t>
            </a:r>
            <a:r>
              <a:rPr lang="en-US" baseline="0" dirty="0" smtClean="0"/>
              <a:t> ask teachers to help them.</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36</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another way you can help support is by encouraging them to conduct independent studies into topics they love. </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37</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Inquiry reading</a:t>
            </a:r>
          </a:p>
          <a:p>
            <a:endParaRPr lang="en-US" dirty="0" smtClean="0"/>
          </a:p>
          <a:p>
            <a:r>
              <a:rPr lang="en-US" dirty="0" smtClean="0"/>
              <a:t>Beyond looking up information…</a:t>
            </a:r>
          </a:p>
          <a:p>
            <a:r>
              <a:rPr lang="en-US" dirty="0" smtClean="0"/>
              <a:t>Student takes on the role of….</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38</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39</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With that, keep in mind that some of the strategies and approaches that we suggest might work with your child, and some simply will not.  In the end, helping them requires knowing the intimately as a child and as a reader. </a:t>
            </a:r>
          </a:p>
          <a:p>
            <a:r>
              <a:rPr lang="en-US" baseline="0" dirty="0" smtClean="0"/>
              <a:t>All too often, some people assume that b/c advanced readers, already experts when it comes to comprehending/analyzing, or selecting texts…</a:t>
            </a:r>
          </a:p>
          <a:p>
            <a:r>
              <a:rPr lang="en-US" baseline="0" dirty="0" smtClean="0"/>
              <a:t>but as I’m sure many of you know/realize, this is far from true.  In fact, we are doing our gifted students a disservice if we leave them to their own devices…</a:t>
            </a:r>
          </a:p>
          <a:p>
            <a:r>
              <a:rPr lang="en-US" sz="1200" kern="1200" dirty="0" smtClean="0">
                <a:solidFill>
                  <a:schemeClr val="tx1"/>
                </a:solidFill>
                <a:latin typeface="+mn-lt"/>
                <a:ea typeface="+mn-ea"/>
                <a:cs typeface="+mn-cs"/>
              </a:rPr>
              <a:t>The problem is the discrepancy between the child’s intellectual and her social and emotional development. She can read the words, but does she understand the content? Is her imagination so lively that she creates mental images of violent scenes that are overwhelming to her? Is her knowledge of human sexuality sufficient to prepare her for what she might find in a book written for adults or older teens?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5202DC0-0BA7-EA41-BC05-2E1FE479105F}" type="slidenum">
              <a:rPr lang="en-US" smtClean="0"/>
              <a:t>4</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Even</a:t>
            </a:r>
            <a:r>
              <a:rPr lang="en-US" sz="1200" kern="1200" baseline="0" dirty="0" smtClean="0">
                <a:solidFill>
                  <a:schemeClr val="tx1"/>
                </a:solidFill>
                <a:latin typeface="+mn-lt"/>
                <a:ea typeface="+mn-ea"/>
                <a:cs typeface="+mn-cs"/>
              </a:rPr>
              <a:t> if you plan to teach out-of-state, it is essential that you apply for initial teacher license in Iowa.  You will do </a:t>
            </a:r>
            <a:r>
              <a:rPr lang="en-US" sz="1200" kern="1200" baseline="0" smtClean="0">
                <a:solidFill>
                  <a:schemeClr val="tx1"/>
                </a:solidFill>
                <a:latin typeface="+mn-lt"/>
                <a:ea typeface="+mn-ea"/>
                <a:cs typeface="+mn-cs"/>
              </a:rPr>
              <a:t>this during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40</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Even</a:t>
            </a:r>
            <a:r>
              <a:rPr lang="en-US" sz="1200" kern="1200" baseline="0" dirty="0" smtClean="0">
                <a:solidFill>
                  <a:schemeClr val="tx1"/>
                </a:solidFill>
                <a:latin typeface="+mn-lt"/>
                <a:ea typeface="+mn-ea"/>
                <a:cs typeface="+mn-cs"/>
              </a:rPr>
              <a:t> if you plan to teach out-of-state, it is essential that you apply for initial teacher license in Iowa.  You will do </a:t>
            </a:r>
            <a:r>
              <a:rPr lang="en-US" sz="1200" kern="1200" baseline="0" smtClean="0">
                <a:solidFill>
                  <a:schemeClr val="tx1"/>
                </a:solidFill>
                <a:latin typeface="+mn-lt"/>
                <a:ea typeface="+mn-ea"/>
                <a:cs typeface="+mn-cs"/>
              </a:rPr>
              <a:t>this during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41</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42</a:t>
            </a:fld>
            <a:endParaRPr lang="en-US"/>
          </a:p>
        </p:txBody>
      </p:sp>
    </p:spTree>
    <p:extLst>
      <p:ext uri="{BB962C8B-B14F-4D97-AF65-F5344CB8AC3E}">
        <p14:creationId xmlns:p14="http://schemas.microsoft.com/office/powerpoint/2010/main" val="149014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said…keeping</a:t>
            </a:r>
            <a:r>
              <a:rPr lang="en-US" baseline="0" dirty="0" smtClean="0"/>
              <a:t> in mind that</a:t>
            </a:r>
            <a:r>
              <a:rPr lang="en-US" dirty="0" smtClean="0"/>
              <a:t> gifted readers are not all the same, there are some common characteristics that</a:t>
            </a:r>
            <a:r>
              <a:rPr lang="en-US" baseline="0" dirty="0" smtClean="0"/>
              <a:t> many share…</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5</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can see by the smiles</a:t>
            </a:r>
            <a:r>
              <a:rPr lang="en-US" baseline="0" dirty="0" smtClean="0"/>
              <a:t> and nods from a few of you that you are recognizing characteristics of your own child, yes?</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6</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as irony or sarcasm.</a:t>
            </a:r>
          </a:p>
          <a:p>
            <a:r>
              <a:rPr lang="en-US" dirty="0" smtClean="0"/>
              <a:t>Just as many read at an early age, many learn to write at an early age.</a:t>
            </a:r>
          </a:p>
          <a:p>
            <a:r>
              <a:rPr lang="en-US" dirty="0" smtClean="0"/>
              <a:t>Finally…</a:t>
            </a:r>
          </a:p>
          <a:p>
            <a:r>
              <a:rPr lang="en-US" dirty="0" smtClean="0"/>
              <a:t>Keep in mind these characteristics, b/c they are connected to ways you can help them grow as individuals and readers.</a:t>
            </a:r>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7</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8</a:t>
            </a:fld>
            <a:endParaRPr lang="en-US"/>
          </a:p>
        </p:txBody>
      </p:sp>
    </p:spTree>
    <p:extLst>
      <p:ext uri="{BB962C8B-B14F-4D97-AF65-F5344CB8AC3E}">
        <p14:creationId xmlns:p14="http://schemas.microsoft.com/office/powerpoint/2010/main" val="413746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02DC0-0BA7-EA41-BC05-2E1FE479105F}" type="slidenum">
              <a:rPr lang="en-US" smtClean="0"/>
              <a:t>9</a:t>
            </a:fld>
            <a:endParaRPr lang="en-US"/>
          </a:p>
        </p:txBody>
      </p:sp>
    </p:spTree>
    <p:extLst>
      <p:ext uri="{BB962C8B-B14F-4D97-AF65-F5344CB8AC3E}">
        <p14:creationId xmlns:p14="http://schemas.microsoft.com/office/powerpoint/2010/main" val="413746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F6F0B-21E0-CE4F-BFF3-48AC013B1F73}"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195467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F6F0B-21E0-CE4F-BFF3-48AC013B1F73}"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377940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F6F0B-21E0-CE4F-BFF3-48AC013B1F73}"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249991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F6F0B-21E0-CE4F-BFF3-48AC013B1F73}"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110107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9F6F0B-21E0-CE4F-BFF3-48AC013B1F73}"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375308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F6F0B-21E0-CE4F-BFF3-48AC013B1F73}"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82307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9F6F0B-21E0-CE4F-BFF3-48AC013B1F73}" type="datetimeFigureOut">
              <a:rPr lang="en-US" smtClean="0"/>
              <a:t>1/22/13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14252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F6F0B-21E0-CE4F-BFF3-48AC013B1F73}" type="datetimeFigureOut">
              <a:rPr lang="en-US" smtClean="0"/>
              <a:t>1/22/13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136368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F6F0B-21E0-CE4F-BFF3-48AC013B1F73}" type="datetimeFigureOut">
              <a:rPr lang="en-US" smtClean="0"/>
              <a:t>1/22/13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263008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F6F0B-21E0-CE4F-BFF3-48AC013B1F73}"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180409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F6F0B-21E0-CE4F-BFF3-48AC013B1F73}"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146A4-9BC4-1D4D-9C75-B934D1F886E3}" type="slidenum">
              <a:rPr lang="en-US" smtClean="0"/>
              <a:t>‹#›</a:t>
            </a:fld>
            <a:endParaRPr lang="en-US"/>
          </a:p>
        </p:txBody>
      </p:sp>
    </p:spTree>
    <p:extLst>
      <p:ext uri="{BB962C8B-B14F-4D97-AF65-F5344CB8AC3E}">
        <p14:creationId xmlns:p14="http://schemas.microsoft.com/office/powerpoint/2010/main" val="21215825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F6F0B-21E0-CE4F-BFF3-48AC013B1F73}" type="datetimeFigureOut">
              <a:rPr lang="en-US" smtClean="0"/>
              <a:t>1/22/13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146A4-9BC4-1D4D-9C75-B934D1F886E3}" type="slidenum">
              <a:rPr lang="en-US" smtClean="0"/>
              <a:t>‹#›</a:t>
            </a:fld>
            <a:endParaRPr lang="en-US"/>
          </a:p>
        </p:txBody>
      </p:sp>
    </p:spTree>
    <p:extLst>
      <p:ext uri="{BB962C8B-B14F-4D97-AF65-F5344CB8AC3E}">
        <p14:creationId xmlns:p14="http://schemas.microsoft.com/office/powerpoint/2010/main" val="1516625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jp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jpg"/><Relationship Id="rId5"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slj.com" TargetMode="External"/><Relationship Id="rId5" Type="http://schemas.openxmlformats.org/officeDocument/2006/relationships/image" Target="../media/image19.png"/><Relationship Id="rId6" Type="http://schemas.openxmlformats.org/officeDocument/2006/relationships/hyperlink" Target="http://www.bookadventure.com" TargetMode="External"/><Relationship Id="rId7" Type="http://schemas.openxmlformats.org/officeDocument/2006/relationships/image" Target="../media/image20.png"/><Relationship Id="rId8" Type="http://schemas.openxmlformats.org/officeDocument/2006/relationships/hyperlink" Target="http://www.hoagiesgifted.org/reading_lists.htm" TargetMode="External"/><Relationship Id="rId9"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4.jp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1.jpg"/><Relationship Id="rId5" Type="http://schemas.openxmlformats.org/officeDocument/2006/relationships/image" Target="../media/image32.JPG"/><Relationship Id="rId6" Type="http://schemas.openxmlformats.org/officeDocument/2006/relationships/image" Target="../media/image24.jpg"/><Relationship Id="rId7"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bookadventure.com/Home.aspx" TargetMode="External"/><Relationship Id="rId5" Type="http://schemas.openxmlformats.org/officeDocument/2006/relationships/hyperlink" Target="http://www.slj.com" TargetMode="External"/><Relationship Id="rId6" Type="http://schemas.openxmlformats.org/officeDocument/2006/relationships/hyperlink" Target="http://www.hoagiesgifted.org" TargetMode="External"/><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image" Target="../media/image36.jpg"/><Relationship Id="rId5" Type="http://schemas.openxmlformats.org/officeDocument/2006/relationships/hyperlink" Target="mailto:todd.hodgkinson@drake.edu" TargetMode="External"/><Relationship Id="rId6" Type="http://schemas.openxmlformats.org/officeDocument/2006/relationships/hyperlink" Target="mailto:dede.small@drake.edu"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txBox="1">
            <a:spLocks/>
          </p:cNvSpPr>
          <p:nvPr/>
        </p:nvSpPr>
        <p:spPr>
          <a:xfrm>
            <a:off x="634374" y="341704"/>
            <a:ext cx="8038487" cy="391774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solidFill>
                  <a:schemeClr val="accent3"/>
                </a:solidFill>
                <a:latin typeface="BlairMdITC TT-Medium"/>
                <a:cs typeface="BlairMdITC TT-Medium"/>
              </a:rPr>
              <a:t>Guiding Your gifted reader:</a:t>
            </a:r>
            <a:endParaRPr lang="en-US" sz="6000" b="1" dirty="0">
              <a:solidFill>
                <a:schemeClr val="accent3"/>
              </a:solidFill>
              <a:latin typeface="BlairMdITC TT-Medium"/>
              <a:cs typeface="BlairMdITC TT-Medium"/>
            </a:endParaRPr>
          </a:p>
        </p:txBody>
      </p:sp>
      <p:sp>
        <p:nvSpPr>
          <p:cNvPr id="21" name="Subtitle 2"/>
          <p:cNvSpPr txBox="1">
            <a:spLocks/>
          </p:cNvSpPr>
          <p:nvPr/>
        </p:nvSpPr>
        <p:spPr>
          <a:xfrm>
            <a:off x="639488" y="3462633"/>
            <a:ext cx="5434184" cy="914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smtClean="0">
                <a:solidFill>
                  <a:schemeClr val="tx2"/>
                </a:solidFill>
                <a:latin typeface="BlairMdITC TT-Medium"/>
                <a:cs typeface="BlairMdITC TT-Medium"/>
              </a:rPr>
              <a:t>Suggestions </a:t>
            </a:r>
            <a:r>
              <a:rPr lang="en-US" sz="3600" dirty="0">
                <a:solidFill>
                  <a:schemeClr val="tx2"/>
                </a:solidFill>
                <a:latin typeface="BlairMdITC TT-Medium"/>
                <a:cs typeface="BlairMdITC TT-Medium"/>
              </a:rPr>
              <a:t>and </a:t>
            </a:r>
            <a:r>
              <a:rPr lang="en-US" sz="3600" dirty="0" smtClean="0">
                <a:solidFill>
                  <a:schemeClr val="tx2"/>
                </a:solidFill>
                <a:latin typeface="BlairMdITC TT-Medium"/>
                <a:cs typeface="BlairMdITC TT-Medium"/>
              </a:rPr>
              <a:t>activities for parents</a:t>
            </a:r>
            <a:endParaRPr lang="en-US" sz="3600" dirty="0">
              <a:solidFill>
                <a:schemeClr val="tx2"/>
              </a:solidFill>
              <a:latin typeface="BlairMdITC TT-Medium"/>
              <a:cs typeface="BlairMdITC TT-Medium"/>
            </a:endParaRPr>
          </a:p>
        </p:txBody>
      </p:sp>
      <p:sp>
        <p:nvSpPr>
          <p:cNvPr id="22" name="Rectangle 21"/>
          <p:cNvSpPr/>
          <p:nvPr/>
        </p:nvSpPr>
        <p:spPr>
          <a:xfrm>
            <a:off x="0" y="0"/>
            <a:ext cx="9165528" cy="1094248"/>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DrakeSeal.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703640" y="4323557"/>
            <a:ext cx="1946398" cy="1905420"/>
          </a:xfrm>
          <a:prstGeom prst="rect">
            <a:avLst/>
          </a:prstGeom>
        </p:spPr>
      </p:pic>
      <p:pic>
        <p:nvPicPr>
          <p:cNvPr id="2" name="Picture 1"/>
          <p:cNvPicPr>
            <a:picLocks noChangeAspect="1"/>
          </p:cNvPicPr>
          <p:nvPr/>
        </p:nvPicPr>
        <p:blipFill>
          <a:blip r:embed="rId4"/>
          <a:stretch>
            <a:fillRect/>
          </a:stretch>
        </p:blipFill>
        <p:spPr>
          <a:xfrm>
            <a:off x="6150370" y="3674276"/>
            <a:ext cx="2111059" cy="2119747"/>
          </a:xfrm>
          <a:prstGeom prst="rect">
            <a:avLst/>
          </a:prstGeom>
          <a:ln>
            <a:solidFill>
              <a:schemeClr val="tx1"/>
            </a:solidFill>
          </a:ln>
        </p:spPr>
      </p:pic>
    </p:spTree>
    <p:extLst>
      <p:ext uri="{BB962C8B-B14F-4D97-AF65-F5344CB8AC3E}">
        <p14:creationId xmlns:p14="http://schemas.microsoft.com/office/powerpoint/2010/main" val="42084582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93189"/>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22184"/>
            <a:ext cx="8229600" cy="1143000"/>
          </a:xfrm>
        </p:spPr>
        <p:txBody>
          <a:bodyPr>
            <a:noAutofit/>
          </a:bodyPr>
          <a:lstStyle/>
          <a:p>
            <a:r>
              <a:rPr lang="en-US" sz="4000" b="1" dirty="0" smtClean="0">
                <a:solidFill>
                  <a:schemeClr val="bg1"/>
                </a:solidFill>
                <a:latin typeface="BlairMdITC TT-Medium"/>
                <a:cs typeface="BlairMdITC TT-Medium"/>
              </a:rPr>
              <a:t>What Gifted </a:t>
            </a:r>
            <a:br>
              <a:rPr lang="en-US" sz="4000" b="1" dirty="0" smtClean="0">
                <a:solidFill>
                  <a:schemeClr val="bg1"/>
                </a:solidFill>
                <a:latin typeface="BlairMdITC TT-Medium"/>
                <a:cs typeface="BlairMdITC TT-Medium"/>
              </a:rPr>
            </a:br>
            <a:r>
              <a:rPr lang="en-US" sz="4000" b="1" dirty="0" smtClean="0">
                <a:solidFill>
                  <a:schemeClr val="bg1"/>
                </a:solidFill>
                <a:latin typeface="BlairMdITC TT-Medium"/>
                <a:cs typeface="BlairMdITC TT-Medium"/>
              </a:rPr>
              <a:t>Readers need</a:t>
            </a:r>
            <a:endParaRPr lang="en-US" sz="40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6" name="TextBox 5"/>
          <p:cNvSpPr txBox="1"/>
          <p:nvPr/>
        </p:nvSpPr>
        <p:spPr>
          <a:xfrm>
            <a:off x="272817" y="1753350"/>
            <a:ext cx="8720487" cy="2200603"/>
          </a:xfrm>
          <a:prstGeom prst="rect">
            <a:avLst/>
          </a:prstGeom>
          <a:noFill/>
        </p:spPr>
        <p:txBody>
          <a:bodyPr wrap="square" rtlCol="0">
            <a:spAutoFit/>
          </a:bodyPr>
          <a:lstStyle/>
          <a:p>
            <a:pPr>
              <a:spcAft>
                <a:spcPts val="1200"/>
              </a:spcAft>
            </a:pPr>
            <a:r>
              <a:rPr lang="en-US" sz="3000" dirty="0" smtClean="0">
                <a:solidFill>
                  <a:srgbClr val="000000"/>
                </a:solidFill>
                <a:latin typeface="Copperplate"/>
                <a:cs typeface="Copperplate"/>
              </a:rPr>
              <a:t>Texts that…</a:t>
            </a:r>
            <a:endParaRPr lang="en-US" sz="2900" dirty="0">
              <a:solidFill>
                <a:srgbClr val="000000"/>
              </a:solidFill>
              <a:latin typeface="Copperplate"/>
              <a:cs typeface="Copperplate"/>
            </a:endParaRPr>
          </a:p>
          <a:p>
            <a:pPr marL="374904" indent="-374904">
              <a:spcAft>
                <a:spcPts val="1200"/>
              </a:spcAft>
              <a:buFont typeface="Arial"/>
              <a:buChar char="•"/>
            </a:pPr>
            <a:r>
              <a:rPr lang="en-US" sz="2900" dirty="0">
                <a:solidFill>
                  <a:srgbClr val="000000"/>
                </a:solidFill>
                <a:latin typeface="Copperplate"/>
                <a:cs typeface="Copperplate"/>
              </a:rPr>
              <a:t>Position the reader to think like an expert in a specific discipline.</a:t>
            </a:r>
          </a:p>
          <a:p>
            <a:pPr marL="374904" indent="-374904">
              <a:spcAft>
                <a:spcPts val="1200"/>
              </a:spcAft>
              <a:buFont typeface="Arial"/>
              <a:buChar char="•"/>
            </a:pPr>
            <a:endParaRPr lang="en-US" sz="2900" dirty="0">
              <a:solidFill>
                <a:srgbClr val="000000"/>
              </a:solidFill>
              <a:latin typeface="Copperplate"/>
              <a:cs typeface="Copperplate"/>
            </a:endParaRPr>
          </a:p>
        </p:txBody>
      </p:sp>
      <p:sp>
        <p:nvSpPr>
          <p:cNvPr id="8" name="TextBox 7"/>
          <p:cNvSpPr txBox="1"/>
          <p:nvPr/>
        </p:nvSpPr>
        <p:spPr>
          <a:xfrm>
            <a:off x="272817" y="6346259"/>
            <a:ext cx="8892711" cy="292388"/>
          </a:xfrm>
          <a:prstGeom prst="rect">
            <a:avLst/>
          </a:prstGeom>
          <a:noFill/>
        </p:spPr>
        <p:txBody>
          <a:bodyPr wrap="square" rtlCol="0">
            <a:spAutoFit/>
          </a:bodyPr>
          <a:lstStyle/>
          <a:p>
            <a:r>
              <a:rPr lang="en-US" sz="1300" i="1" dirty="0" err="1"/>
              <a:t>A</a:t>
            </a:r>
            <a:r>
              <a:rPr lang="en-US" sz="1300" i="1" dirty="0" err="1" smtClean="0"/>
              <a:t>bilock</a:t>
            </a:r>
            <a:r>
              <a:rPr lang="en-US" sz="1300" i="1" dirty="0" smtClean="0"/>
              <a:t>, D. (1995). Literary club: Meaning making in a school community.  School Libraries in Canada. Spring, 10-14.</a:t>
            </a:r>
            <a:endParaRPr lang="en-US" sz="1300" dirty="0"/>
          </a:p>
        </p:txBody>
      </p:sp>
      <p:pic>
        <p:nvPicPr>
          <p:cNvPr id="2" name="Picture 1"/>
          <p:cNvPicPr>
            <a:picLocks noChangeAspect="1"/>
          </p:cNvPicPr>
          <p:nvPr/>
        </p:nvPicPr>
        <p:blipFill>
          <a:blip r:embed="rId4"/>
          <a:stretch>
            <a:fillRect/>
          </a:stretch>
        </p:blipFill>
        <p:spPr>
          <a:xfrm>
            <a:off x="6043675" y="3761513"/>
            <a:ext cx="2456966" cy="1839509"/>
          </a:xfrm>
          <a:prstGeom prst="rect">
            <a:avLst/>
          </a:prstGeom>
          <a:ln>
            <a:solidFill>
              <a:srgbClr val="000000"/>
            </a:solidFill>
          </a:ln>
        </p:spPr>
      </p:pic>
      <p:pic>
        <p:nvPicPr>
          <p:cNvPr id="3" name="Picture 2"/>
          <p:cNvPicPr>
            <a:picLocks noChangeAspect="1"/>
          </p:cNvPicPr>
          <p:nvPr/>
        </p:nvPicPr>
        <p:blipFill>
          <a:blip r:embed="rId5"/>
          <a:stretch>
            <a:fillRect/>
          </a:stretch>
        </p:blipFill>
        <p:spPr>
          <a:xfrm>
            <a:off x="654174" y="3756812"/>
            <a:ext cx="2401334" cy="1806682"/>
          </a:xfrm>
          <a:prstGeom prst="rect">
            <a:avLst/>
          </a:prstGeom>
          <a:ln>
            <a:solidFill>
              <a:srgbClr val="000000"/>
            </a:solidFill>
          </a:ln>
        </p:spPr>
      </p:pic>
      <p:pic>
        <p:nvPicPr>
          <p:cNvPr id="4" name="Picture 3"/>
          <p:cNvPicPr>
            <a:picLocks noChangeAspect="1"/>
          </p:cNvPicPr>
          <p:nvPr/>
        </p:nvPicPr>
        <p:blipFill>
          <a:blip r:embed="rId6"/>
          <a:stretch>
            <a:fillRect/>
          </a:stretch>
        </p:blipFill>
        <p:spPr>
          <a:xfrm>
            <a:off x="3234427" y="3746548"/>
            <a:ext cx="2597608" cy="1855434"/>
          </a:xfrm>
          <a:prstGeom prst="rect">
            <a:avLst/>
          </a:prstGeom>
          <a:ln>
            <a:solidFill>
              <a:srgbClr val="000000"/>
            </a:solidFill>
          </a:ln>
        </p:spPr>
      </p:pic>
    </p:spTree>
    <p:extLst>
      <p:ext uri="{BB962C8B-B14F-4D97-AF65-F5344CB8AC3E}">
        <p14:creationId xmlns:p14="http://schemas.microsoft.com/office/powerpoint/2010/main" val="37207381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93189"/>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77399"/>
            <a:ext cx="8229600" cy="1143000"/>
          </a:xfrm>
        </p:spPr>
        <p:txBody>
          <a:bodyPr>
            <a:noAutofit/>
          </a:bodyPr>
          <a:lstStyle/>
          <a:p>
            <a:r>
              <a:rPr lang="en-US" sz="4800" b="1" dirty="0" smtClean="0">
                <a:solidFill>
                  <a:schemeClr val="bg1"/>
                </a:solidFill>
                <a:latin typeface="BlairMdITC TT-Medium"/>
                <a:cs typeface="BlairMdITC TT-Medium"/>
              </a:rPr>
              <a:t>What gifted readers need</a:t>
            </a:r>
            <a:endParaRPr lang="en-US" sz="48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6" name="TextBox 5"/>
          <p:cNvSpPr txBox="1"/>
          <p:nvPr/>
        </p:nvSpPr>
        <p:spPr>
          <a:xfrm>
            <a:off x="272817" y="1900590"/>
            <a:ext cx="4329095" cy="4133439"/>
          </a:xfrm>
          <a:prstGeom prst="rect">
            <a:avLst/>
          </a:prstGeom>
          <a:noFill/>
        </p:spPr>
        <p:txBody>
          <a:bodyPr wrap="square" rtlCol="0">
            <a:spAutoFit/>
          </a:bodyPr>
          <a:lstStyle/>
          <a:p>
            <a:pPr>
              <a:lnSpc>
                <a:spcPct val="70000"/>
              </a:lnSpc>
              <a:spcAft>
                <a:spcPts val="1200"/>
              </a:spcAft>
            </a:pPr>
            <a:r>
              <a:rPr lang="en-US" sz="3200" dirty="0" smtClean="0">
                <a:solidFill>
                  <a:srgbClr val="000000"/>
                </a:solidFill>
                <a:latin typeface="Copperplate"/>
                <a:cs typeface="Copperplate"/>
              </a:rPr>
              <a:t>Texts that help them…</a:t>
            </a:r>
          </a:p>
          <a:p>
            <a:pPr marL="457200" indent="-457200">
              <a:lnSpc>
                <a:spcPct val="70000"/>
              </a:lnSpc>
              <a:spcAft>
                <a:spcPts val="1200"/>
              </a:spcAft>
              <a:buFont typeface="Arial"/>
              <a:buChar char="•"/>
            </a:pPr>
            <a:r>
              <a:rPr lang="en-US" sz="2800" dirty="0" smtClean="0">
                <a:solidFill>
                  <a:srgbClr val="000000"/>
                </a:solidFill>
                <a:latin typeface="Copperplate"/>
                <a:cs typeface="Copperplate"/>
              </a:rPr>
              <a:t>Establish an identity.</a:t>
            </a:r>
          </a:p>
          <a:p>
            <a:pPr marL="457200" indent="-457200">
              <a:lnSpc>
                <a:spcPct val="70000"/>
              </a:lnSpc>
              <a:spcAft>
                <a:spcPts val="1200"/>
              </a:spcAft>
              <a:buFont typeface="Arial"/>
              <a:buChar char="•"/>
            </a:pPr>
            <a:r>
              <a:rPr lang="en-US" sz="2800" dirty="0" smtClean="0">
                <a:solidFill>
                  <a:srgbClr val="000000"/>
                </a:solidFill>
                <a:latin typeface="Copperplate"/>
                <a:cs typeface="Copperplate"/>
              </a:rPr>
              <a:t>Allow them to escape.</a:t>
            </a:r>
          </a:p>
          <a:p>
            <a:pPr marL="457200" indent="-457200">
              <a:lnSpc>
                <a:spcPct val="70000"/>
              </a:lnSpc>
              <a:spcAft>
                <a:spcPts val="1200"/>
              </a:spcAft>
              <a:buFont typeface="Arial"/>
              <a:buChar char="•"/>
            </a:pPr>
            <a:r>
              <a:rPr lang="en-US" sz="2800" dirty="0" smtClean="0">
                <a:solidFill>
                  <a:srgbClr val="000000"/>
                </a:solidFill>
                <a:latin typeface="Copperplate"/>
                <a:cs typeface="Copperplate"/>
              </a:rPr>
              <a:t>Foster and maintain relationships with others.</a:t>
            </a:r>
          </a:p>
          <a:p>
            <a:pPr marL="457200" indent="-457200">
              <a:lnSpc>
                <a:spcPct val="70000"/>
              </a:lnSpc>
              <a:spcAft>
                <a:spcPts val="1200"/>
              </a:spcAft>
              <a:buFont typeface="Arial"/>
              <a:buChar char="•"/>
            </a:pPr>
            <a:r>
              <a:rPr lang="en-US" sz="2800" dirty="0" smtClean="0">
                <a:solidFill>
                  <a:srgbClr val="000000"/>
                </a:solidFill>
                <a:latin typeface="Copperplate"/>
                <a:cs typeface="Copperplate"/>
              </a:rPr>
              <a:t>Learn how to use their abilities.</a:t>
            </a:r>
          </a:p>
        </p:txBody>
      </p:sp>
      <p:sp>
        <p:nvSpPr>
          <p:cNvPr id="8" name="TextBox 7"/>
          <p:cNvSpPr txBox="1"/>
          <p:nvPr/>
        </p:nvSpPr>
        <p:spPr>
          <a:xfrm>
            <a:off x="272817" y="6158882"/>
            <a:ext cx="8892711" cy="338554"/>
          </a:xfrm>
          <a:prstGeom prst="rect">
            <a:avLst/>
          </a:prstGeom>
          <a:noFill/>
        </p:spPr>
        <p:txBody>
          <a:bodyPr wrap="square" rtlCol="0">
            <a:spAutoFit/>
          </a:bodyPr>
          <a:lstStyle/>
          <a:p>
            <a:r>
              <a:rPr lang="en-US" sz="1600" i="1" dirty="0" err="1"/>
              <a:t>L</a:t>
            </a:r>
            <a:r>
              <a:rPr lang="en-US" sz="1600" i="1" dirty="0" err="1" smtClean="0"/>
              <a:t>evande</a:t>
            </a:r>
            <a:r>
              <a:rPr lang="en-US" sz="1600" i="1" dirty="0" smtClean="0"/>
              <a:t>, D. (1999). Gifted readers and reading instruction.  California Association for the Gifted. 30(1)</a:t>
            </a:r>
            <a:endParaRPr lang="en-US" sz="1600" dirty="0"/>
          </a:p>
        </p:txBody>
      </p:sp>
      <p:pic>
        <p:nvPicPr>
          <p:cNvPr id="10" name="Content Placeholder 12"/>
          <p:cNvPicPr>
            <a:picLocks noGrp="1" noChangeAspect="1"/>
          </p:cNvPicPr>
          <p:nvPr>
            <p:ph sz="half" idx="4294967295"/>
          </p:nvPr>
        </p:nvPicPr>
        <p:blipFill>
          <a:blip r:embed="rId4"/>
          <a:srcRect l="12295" r="12295"/>
          <a:stretch>
            <a:fillRect/>
          </a:stretch>
        </p:blipFill>
        <p:spPr>
          <a:xfrm>
            <a:off x="4912269" y="2116231"/>
            <a:ext cx="3742297" cy="3659952"/>
          </a:xfrm>
          <a:prstGeom prst="rect">
            <a:avLst/>
          </a:prstGeom>
          <a:ln>
            <a:solidFill>
              <a:srgbClr val="000000"/>
            </a:solidFill>
          </a:ln>
        </p:spPr>
      </p:pic>
    </p:spTree>
    <p:extLst>
      <p:ext uri="{BB962C8B-B14F-4D97-AF65-F5344CB8AC3E}">
        <p14:creationId xmlns:p14="http://schemas.microsoft.com/office/powerpoint/2010/main" val="17452782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59814"/>
            <a:ext cx="8229600" cy="1143000"/>
          </a:xfrm>
        </p:spPr>
        <p:txBody>
          <a:bodyPr>
            <a:noAutofit/>
          </a:bodyPr>
          <a:lstStyle/>
          <a:p>
            <a:r>
              <a:rPr lang="en-US" sz="4000" dirty="0" smtClean="0">
                <a:solidFill>
                  <a:schemeClr val="bg1"/>
                </a:solidFill>
                <a:latin typeface="BlairMdITC TT-Medium"/>
                <a:cs typeface="BlairMdITC TT-Medium"/>
              </a:rPr>
              <a:t>Ways to support your gifted reader</a:t>
            </a:r>
            <a:endParaRPr lang="en-US" sz="40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2" name="Picture 1" descr="MP90044243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8573"/>
            <a:ext cx="9180816" cy="5368953"/>
          </a:xfrm>
          <a:prstGeom prst="rect">
            <a:avLst/>
          </a:prstGeom>
        </p:spPr>
      </p:pic>
    </p:spTree>
    <p:extLst>
      <p:ext uri="{BB962C8B-B14F-4D97-AF65-F5344CB8AC3E}">
        <p14:creationId xmlns:p14="http://schemas.microsoft.com/office/powerpoint/2010/main" val="25530414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04599"/>
            <a:ext cx="8229600" cy="1143000"/>
          </a:xfrm>
        </p:spPr>
        <p:txBody>
          <a:bodyPr>
            <a:noAutofit/>
          </a:bodyPr>
          <a:lstStyle/>
          <a:p>
            <a:r>
              <a:rPr lang="en-US" sz="4500" dirty="0">
                <a:solidFill>
                  <a:schemeClr val="bg1"/>
                </a:solidFill>
                <a:latin typeface="BlairMdITC TT-Medium"/>
                <a:cs typeface="BlairMdITC TT-Medium"/>
              </a:rPr>
              <a:t>What is Reading?</a:t>
            </a:r>
            <a:endParaRPr lang="en-US" sz="45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4" name="Picture 3" descr="6a00e5529de4af88340167669136ac970b-500w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840" y="2252824"/>
            <a:ext cx="3263009" cy="3161308"/>
          </a:xfrm>
          <a:prstGeom prst="rect">
            <a:avLst/>
          </a:prstGeom>
          <a:ln>
            <a:solidFill>
              <a:srgbClr val="000000"/>
            </a:solidFill>
          </a:ln>
        </p:spPr>
      </p:pic>
      <p:pic>
        <p:nvPicPr>
          <p:cNvPr id="5" name="Picture 4" descr="readskill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045" y="2252823"/>
            <a:ext cx="3807598" cy="3161308"/>
          </a:xfrm>
          <a:prstGeom prst="rect">
            <a:avLst/>
          </a:prstGeom>
          <a:ln>
            <a:solidFill>
              <a:srgbClr val="000000"/>
            </a:solidFill>
          </a:ln>
        </p:spPr>
      </p:pic>
      <p:sp>
        <p:nvSpPr>
          <p:cNvPr id="6" name="TextBox 5"/>
          <p:cNvSpPr txBox="1"/>
          <p:nvPr/>
        </p:nvSpPr>
        <p:spPr>
          <a:xfrm>
            <a:off x="1527837" y="5742222"/>
            <a:ext cx="1723549" cy="369332"/>
          </a:xfrm>
          <a:prstGeom prst="rect">
            <a:avLst/>
          </a:prstGeom>
          <a:noFill/>
        </p:spPr>
        <p:txBody>
          <a:bodyPr wrap="none" rtlCol="0">
            <a:spAutoFit/>
          </a:bodyPr>
          <a:lstStyle/>
          <a:p>
            <a:r>
              <a:rPr lang="en-US" dirty="0" smtClean="0">
                <a:latin typeface="BlairMdITC TT-Medium"/>
                <a:cs typeface="BlairMdITC TT-Medium"/>
              </a:rPr>
              <a:t>As a skill</a:t>
            </a:r>
            <a:endParaRPr lang="en-US" dirty="0">
              <a:latin typeface="BlairMdITC TT-Medium"/>
              <a:cs typeface="BlairMdITC TT-Medium"/>
            </a:endParaRPr>
          </a:p>
        </p:txBody>
      </p:sp>
      <p:sp>
        <p:nvSpPr>
          <p:cNvPr id="10" name="TextBox 9"/>
          <p:cNvSpPr txBox="1"/>
          <p:nvPr/>
        </p:nvSpPr>
        <p:spPr>
          <a:xfrm>
            <a:off x="4989636" y="5723817"/>
            <a:ext cx="3388810" cy="369332"/>
          </a:xfrm>
          <a:prstGeom prst="rect">
            <a:avLst/>
          </a:prstGeom>
          <a:noFill/>
        </p:spPr>
        <p:txBody>
          <a:bodyPr wrap="none" rtlCol="0">
            <a:spAutoFit/>
          </a:bodyPr>
          <a:lstStyle/>
          <a:p>
            <a:r>
              <a:rPr lang="en-US" dirty="0" smtClean="0">
                <a:latin typeface="BlairMdITC TT-Medium"/>
                <a:cs typeface="BlairMdITC TT-Medium"/>
              </a:rPr>
              <a:t> As Meaning-making</a:t>
            </a:r>
            <a:endParaRPr lang="en-US" dirty="0">
              <a:latin typeface="BlairMdITC TT-Medium"/>
              <a:cs typeface="BlairMdITC TT-Medium"/>
            </a:endParaRPr>
          </a:p>
        </p:txBody>
      </p:sp>
    </p:spTree>
    <p:extLst>
      <p:ext uri="{BB962C8B-B14F-4D97-AF65-F5344CB8AC3E}">
        <p14:creationId xmlns:p14="http://schemas.microsoft.com/office/powerpoint/2010/main" val="7981868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dirty="0">
                <a:solidFill>
                  <a:schemeClr val="bg1"/>
                </a:solidFill>
                <a:latin typeface="BlairMdITC TT-Medium"/>
                <a:cs typeface="BlairMdITC TT-Medium"/>
              </a:rPr>
              <a:t>What is Reading?</a:t>
            </a:r>
            <a:endParaRPr lang="en-US" sz="4500" b="1" dirty="0">
              <a:solidFill>
                <a:schemeClr val="bg1"/>
              </a:solidFill>
              <a:latin typeface="BlairMdITC TT-Medium"/>
              <a:cs typeface="BlairMdITC TT-Medium"/>
            </a:endParaRPr>
          </a:p>
        </p:txBody>
      </p:sp>
      <p:sp>
        <p:nvSpPr>
          <p:cNvPr id="2" name="Content Placeholder 1"/>
          <p:cNvSpPr>
            <a:spLocks noGrp="1"/>
          </p:cNvSpPr>
          <p:nvPr>
            <p:ph idx="1"/>
          </p:nvPr>
        </p:nvSpPr>
        <p:spPr>
          <a:xfrm>
            <a:off x="457200" y="1673820"/>
            <a:ext cx="8229600" cy="4544368"/>
          </a:xfrm>
        </p:spPr>
        <p:txBody>
          <a:bodyPr>
            <a:normAutofit lnSpcReduction="10000"/>
          </a:bodyPr>
          <a:lstStyle/>
          <a:p>
            <a:r>
              <a:rPr lang="en-US" dirty="0" smtClean="0">
                <a:latin typeface="Copperplate"/>
                <a:cs typeface="Copperplate"/>
              </a:rPr>
              <a:t>Duffy (2009) points out that “What they do is what they think it is.”</a:t>
            </a:r>
          </a:p>
          <a:p>
            <a:r>
              <a:rPr lang="en-US" dirty="0">
                <a:latin typeface="Copperplate"/>
                <a:ea typeface="ＭＳ Ｐゴシック" charset="0"/>
                <a:cs typeface="Copperplate"/>
              </a:rPr>
              <a:t>Reading is constructing meaning from print in order:</a:t>
            </a:r>
          </a:p>
          <a:p>
            <a:pPr lvl="1"/>
            <a:r>
              <a:rPr lang="en-US" dirty="0">
                <a:latin typeface="Copperplate"/>
                <a:ea typeface="ＭＳ Ｐゴシック" charset="0"/>
                <a:cs typeface="Copperplate"/>
              </a:rPr>
              <a:t>To understand</a:t>
            </a:r>
          </a:p>
          <a:p>
            <a:pPr lvl="1"/>
            <a:r>
              <a:rPr lang="en-US" dirty="0">
                <a:latin typeface="Copperplate"/>
                <a:ea typeface="ＭＳ Ｐゴシック" charset="0"/>
                <a:cs typeface="Copperplate"/>
              </a:rPr>
              <a:t>To enjoy</a:t>
            </a:r>
          </a:p>
          <a:p>
            <a:pPr lvl="1"/>
            <a:r>
              <a:rPr lang="en-US" dirty="0">
                <a:latin typeface="Copperplate"/>
                <a:ea typeface="ＭＳ Ｐゴシック" charset="0"/>
                <a:cs typeface="Copperplate"/>
              </a:rPr>
              <a:t>To interpret</a:t>
            </a:r>
          </a:p>
          <a:p>
            <a:pPr lvl="1"/>
            <a:r>
              <a:rPr lang="en-US" dirty="0">
                <a:latin typeface="Copperplate"/>
                <a:ea typeface="ＭＳ Ｐゴシック" charset="0"/>
                <a:cs typeface="Copperplate"/>
              </a:rPr>
              <a:t>To apply their learning from reading to other </a:t>
            </a:r>
            <a:r>
              <a:rPr lang="en-US" dirty="0" smtClean="0">
                <a:latin typeface="Copperplate"/>
                <a:ea typeface="ＭＳ Ｐゴシック" charset="0"/>
                <a:cs typeface="Copperplate"/>
              </a:rPr>
              <a:t>areas</a:t>
            </a:r>
          </a:p>
          <a:p>
            <a:pPr marL="457200" lvl="1" indent="0">
              <a:buNone/>
            </a:pPr>
            <a:endParaRPr lang="en-US" dirty="0">
              <a:latin typeface="Copperplate"/>
              <a:ea typeface="ＭＳ Ｐゴシック" charset="0"/>
              <a:cs typeface="Copperplate"/>
            </a:endParaRPr>
          </a:p>
          <a:p>
            <a:endParaRPr lang="en-US" sz="1600" dirty="0"/>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3" name="Rectangle 2"/>
          <p:cNvSpPr/>
          <p:nvPr/>
        </p:nvSpPr>
        <p:spPr>
          <a:xfrm>
            <a:off x="457200" y="6144568"/>
            <a:ext cx="7738133" cy="523220"/>
          </a:xfrm>
          <a:prstGeom prst="rect">
            <a:avLst/>
          </a:prstGeom>
        </p:spPr>
        <p:txBody>
          <a:bodyPr wrap="square">
            <a:spAutoFit/>
          </a:bodyPr>
          <a:lstStyle/>
          <a:p>
            <a:r>
              <a:rPr lang="en-US" sz="1400" dirty="0"/>
              <a:t>Duffy, G. (2009). </a:t>
            </a:r>
            <a:r>
              <a:rPr lang="en-US" sz="1400" i="1" dirty="0"/>
              <a:t>Explaining Reading: A Resource for Teaching Concepts, Skills, and Strategies, 2nd Edition</a:t>
            </a:r>
            <a:r>
              <a:rPr lang="en-US" sz="1400" dirty="0"/>
              <a:t>. </a:t>
            </a:r>
          </a:p>
        </p:txBody>
      </p:sp>
    </p:spTree>
    <p:extLst>
      <p:ext uri="{BB962C8B-B14F-4D97-AF65-F5344CB8AC3E}">
        <p14:creationId xmlns:p14="http://schemas.microsoft.com/office/powerpoint/2010/main" val="7902342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182613"/>
            <a:ext cx="8229600" cy="1143000"/>
          </a:xfrm>
        </p:spPr>
        <p:txBody>
          <a:bodyPr>
            <a:noAutofit/>
          </a:bodyPr>
          <a:lstStyle/>
          <a:p>
            <a:r>
              <a:rPr lang="en-US" sz="4500" dirty="0" smtClean="0">
                <a:solidFill>
                  <a:schemeClr val="bg1"/>
                </a:solidFill>
                <a:latin typeface="BlairMdITC TT-Medium"/>
                <a:cs typeface="BlairMdITC TT-Medium"/>
              </a:rPr>
              <a:t>Transactional reading theory</a:t>
            </a:r>
            <a:endParaRPr lang="en-US" sz="4500" b="1" dirty="0">
              <a:solidFill>
                <a:schemeClr val="bg1"/>
              </a:solidFill>
              <a:latin typeface="BlairMdITC TT-Medium"/>
              <a:cs typeface="BlairMdITC TT-Medium"/>
            </a:endParaRPr>
          </a:p>
        </p:txBody>
      </p:sp>
      <p:sp>
        <p:nvSpPr>
          <p:cNvPr id="2" name="Content Placeholder 1"/>
          <p:cNvSpPr>
            <a:spLocks noGrp="1"/>
          </p:cNvSpPr>
          <p:nvPr>
            <p:ph idx="1"/>
          </p:nvPr>
        </p:nvSpPr>
        <p:spPr>
          <a:xfrm>
            <a:off x="438792" y="1848867"/>
            <a:ext cx="8229600" cy="3930166"/>
          </a:xfrm>
        </p:spPr>
        <p:txBody>
          <a:bodyPr>
            <a:normAutofit/>
          </a:bodyPr>
          <a:lstStyle/>
          <a:p>
            <a:pPr>
              <a:lnSpc>
                <a:spcPct val="110000"/>
              </a:lnSpc>
            </a:pPr>
            <a:r>
              <a:rPr lang="en-US" dirty="0">
                <a:latin typeface="Copperplate"/>
                <a:ea typeface="ＭＳ Ｐゴシック" charset="0"/>
                <a:cs typeface="Copperplate"/>
              </a:rPr>
              <a:t>Louise Rosenblatt published </a:t>
            </a:r>
            <a:r>
              <a:rPr lang="en-US" i="1" dirty="0">
                <a:latin typeface="Copperplate"/>
                <a:ea typeface="ＭＳ Ｐゴシック" charset="0"/>
                <a:cs typeface="Copperplate"/>
              </a:rPr>
              <a:t>Literature as Exploration</a:t>
            </a:r>
            <a:r>
              <a:rPr lang="en-US" dirty="0">
                <a:latin typeface="Copperplate"/>
                <a:ea typeface="ＭＳ Ｐゴシック" charset="0"/>
                <a:cs typeface="Copperplate"/>
              </a:rPr>
              <a:t> in </a:t>
            </a:r>
            <a:r>
              <a:rPr lang="en-US" dirty="0" smtClean="0">
                <a:latin typeface="Copperplate"/>
                <a:ea typeface="ＭＳ Ｐゴシック" charset="0"/>
                <a:cs typeface="Copperplate"/>
              </a:rPr>
              <a:t>1938</a:t>
            </a:r>
            <a:endParaRPr lang="en-US" dirty="0">
              <a:latin typeface="Copperplate"/>
              <a:ea typeface="ＭＳ Ｐゴシック" charset="0"/>
              <a:cs typeface="Copperplate"/>
            </a:endParaRPr>
          </a:p>
          <a:p>
            <a:pPr lvl="1"/>
            <a:endParaRPr lang="en-US" sz="3200" dirty="0">
              <a:latin typeface="Copperplate"/>
              <a:cs typeface="Copperplate"/>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5" name="Rectangle 4"/>
          <p:cNvSpPr/>
          <p:nvPr/>
        </p:nvSpPr>
        <p:spPr>
          <a:xfrm>
            <a:off x="438792" y="6199604"/>
            <a:ext cx="7759975" cy="553998"/>
          </a:xfrm>
          <a:prstGeom prst="rect">
            <a:avLst/>
          </a:prstGeom>
        </p:spPr>
        <p:txBody>
          <a:bodyPr wrap="square">
            <a:spAutoFit/>
          </a:bodyPr>
          <a:lstStyle/>
          <a:p>
            <a:pPr lvl="1"/>
            <a:r>
              <a:rPr lang="en-US" sz="1500" dirty="0"/>
              <a:t>Hancock, M. R. (2000). </a:t>
            </a:r>
            <a:r>
              <a:rPr lang="en-US" sz="1500" i="1" dirty="0"/>
              <a:t>A celebration of literature and response: Children, books, and teachers in K-8 classrooms</a:t>
            </a:r>
            <a:r>
              <a:rPr lang="en-US" sz="1500" dirty="0"/>
              <a:t>. Upper Saddle River, NJ: Merrill / Prentice Hall</a:t>
            </a:r>
          </a:p>
        </p:txBody>
      </p:sp>
      <p:pic>
        <p:nvPicPr>
          <p:cNvPr id="6" name="Picture 5"/>
          <p:cNvPicPr>
            <a:picLocks noChangeAspect="1"/>
          </p:cNvPicPr>
          <p:nvPr/>
        </p:nvPicPr>
        <p:blipFill>
          <a:blip r:embed="rId4"/>
          <a:stretch>
            <a:fillRect/>
          </a:stretch>
        </p:blipFill>
        <p:spPr>
          <a:xfrm>
            <a:off x="2228739" y="3158622"/>
            <a:ext cx="4535645" cy="2893742"/>
          </a:xfrm>
          <a:prstGeom prst="rect">
            <a:avLst/>
          </a:prstGeom>
        </p:spPr>
      </p:pic>
    </p:spTree>
    <p:extLst>
      <p:ext uri="{BB962C8B-B14F-4D97-AF65-F5344CB8AC3E}">
        <p14:creationId xmlns:p14="http://schemas.microsoft.com/office/powerpoint/2010/main" val="7636547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182613"/>
            <a:ext cx="8229600" cy="1143000"/>
          </a:xfrm>
        </p:spPr>
        <p:txBody>
          <a:bodyPr>
            <a:noAutofit/>
          </a:bodyPr>
          <a:lstStyle/>
          <a:p>
            <a:r>
              <a:rPr lang="en-US" sz="4500" dirty="0" smtClean="0">
                <a:solidFill>
                  <a:schemeClr val="bg1"/>
                </a:solidFill>
                <a:latin typeface="BlairMdITC TT-Medium"/>
                <a:cs typeface="BlairMdITC TT-Medium"/>
              </a:rPr>
              <a:t>Transactional reading theory</a:t>
            </a:r>
            <a:endParaRPr lang="en-US" sz="4500" b="1" dirty="0">
              <a:solidFill>
                <a:schemeClr val="bg1"/>
              </a:solidFill>
              <a:latin typeface="BlairMdITC TT-Medium"/>
              <a:cs typeface="BlairMdITC TT-Medium"/>
            </a:endParaRPr>
          </a:p>
        </p:txBody>
      </p:sp>
      <p:sp>
        <p:nvSpPr>
          <p:cNvPr id="2" name="Content Placeholder 1"/>
          <p:cNvSpPr>
            <a:spLocks noGrp="1"/>
          </p:cNvSpPr>
          <p:nvPr>
            <p:ph idx="1"/>
          </p:nvPr>
        </p:nvSpPr>
        <p:spPr>
          <a:xfrm>
            <a:off x="438792" y="1867272"/>
            <a:ext cx="8229600" cy="3930166"/>
          </a:xfrm>
        </p:spPr>
        <p:txBody>
          <a:bodyPr>
            <a:normAutofit/>
          </a:bodyPr>
          <a:lstStyle/>
          <a:p>
            <a:pPr>
              <a:lnSpc>
                <a:spcPct val="110000"/>
              </a:lnSpc>
            </a:pPr>
            <a:r>
              <a:rPr lang="en-US" sz="3600" dirty="0" smtClean="0">
                <a:latin typeface="Copperplate"/>
                <a:cs typeface="Copperplate"/>
              </a:rPr>
              <a:t>The role of stance</a:t>
            </a:r>
          </a:p>
          <a:p>
            <a:pPr lvl="1">
              <a:lnSpc>
                <a:spcPct val="110000"/>
              </a:lnSpc>
            </a:pPr>
            <a:r>
              <a:rPr lang="en-US" sz="3600" dirty="0" smtClean="0">
                <a:latin typeface="Copperplate"/>
                <a:cs typeface="Copperplate"/>
              </a:rPr>
              <a:t>Efferent </a:t>
            </a:r>
          </a:p>
          <a:p>
            <a:pPr lvl="1">
              <a:lnSpc>
                <a:spcPct val="110000"/>
              </a:lnSpc>
            </a:pPr>
            <a:r>
              <a:rPr lang="en-US" sz="3600" dirty="0" smtClean="0">
                <a:latin typeface="Copperplate"/>
                <a:cs typeface="Copperplate"/>
              </a:rPr>
              <a:t>Aesthetic </a:t>
            </a:r>
          </a:p>
          <a:p>
            <a:pPr marL="457200" lvl="1" indent="0">
              <a:lnSpc>
                <a:spcPct val="110000"/>
              </a:lnSpc>
              <a:buNone/>
            </a:pPr>
            <a:endParaRPr lang="en-US" sz="3600" dirty="0" smtClean="0">
              <a:latin typeface="Copperplate"/>
              <a:cs typeface="Copperplate"/>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3" name="Picture 2" descr="s_woman_reading_information_sig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304" y="2254837"/>
            <a:ext cx="2113442" cy="2817922"/>
          </a:xfrm>
          <a:prstGeom prst="rect">
            <a:avLst/>
          </a:prstGeom>
          <a:ln>
            <a:solidFill>
              <a:schemeClr val="tx1"/>
            </a:solidFill>
          </a:ln>
        </p:spPr>
      </p:pic>
      <p:pic>
        <p:nvPicPr>
          <p:cNvPr id="4" name="Picture 3" descr="reading_fun.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083" y="3239619"/>
            <a:ext cx="2018855" cy="1854887"/>
          </a:xfrm>
          <a:prstGeom prst="rect">
            <a:avLst/>
          </a:prstGeom>
        </p:spPr>
      </p:pic>
      <p:sp>
        <p:nvSpPr>
          <p:cNvPr id="5" name="Rectangle 4"/>
          <p:cNvSpPr/>
          <p:nvPr/>
        </p:nvSpPr>
        <p:spPr>
          <a:xfrm>
            <a:off x="457200" y="5920050"/>
            <a:ext cx="7759975" cy="553998"/>
          </a:xfrm>
          <a:prstGeom prst="rect">
            <a:avLst/>
          </a:prstGeom>
        </p:spPr>
        <p:txBody>
          <a:bodyPr wrap="square">
            <a:spAutoFit/>
          </a:bodyPr>
          <a:lstStyle/>
          <a:p>
            <a:pPr lvl="1"/>
            <a:r>
              <a:rPr lang="en-US" sz="1500" dirty="0"/>
              <a:t>Hancock, M. R. (2000). </a:t>
            </a:r>
            <a:r>
              <a:rPr lang="en-US" sz="1500" i="1" dirty="0"/>
              <a:t>A celebration of literature and response: Children, books, and teachers in K-8 classrooms</a:t>
            </a:r>
            <a:r>
              <a:rPr lang="en-US" sz="1500" dirty="0"/>
              <a:t>. Upper Saddle River, NJ: Merrill / Prentice Hall</a:t>
            </a:r>
          </a:p>
        </p:txBody>
      </p:sp>
    </p:spTree>
    <p:extLst>
      <p:ext uri="{BB962C8B-B14F-4D97-AF65-F5344CB8AC3E}">
        <p14:creationId xmlns:p14="http://schemas.microsoft.com/office/powerpoint/2010/main" val="6597541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dirty="0" smtClean="0">
                <a:solidFill>
                  <a:schemeClr val="bg1"/>
                </a:solidFill>
                <a:latin typeface="BlairMdITC TT-Medium"/>
                <a:cs typeface="BlairMdITC TT-Medium"/>
              </a:rPr>
              <a:t>Text Complexity</a:t>
            </a:r>
            <a:endParaRPr lang="en-US" sz="4500" b="1" dirty="0">
              <a:solidFill>
                <a:schemeClr val="bg1"/>
              </a:solidFill>
              <a:latin typeface="BlairMdITC TT-Medium"/>
              <a:cs typeface="BlairMdITC TT-Medium"/>
            </a:endParaRPr>
          </a:p>
        </p:txBody>
      </p:sp>
      <p:sp>
        <p:nvSpPr>
          <p:cNvPr id="2" name="Content Placeholder 1"/>
          <p:cNvSpPr>
            <a:spLocks noGrp="1"/>
          </p:cNvSpPr>
          <p:nvPr>
            <p:ph idx="1"/>
          </p:nvPr>
        </p:nvSpPr>
        <p:spPr/>
        <p:txBody>
          <a:bodyPr>
            <a:normAutofit/>
          </a:bodyPr>
          <a:lstStyle/>
          <a:p>
            <a:r>
              <a:rPr lang="en-US" dirty="0" smtClean="0">
                <a:latin typeface="Copperplate"/>
                <a:cs typeface="Copperplate"/>
              </a:rPr>
              <a:t>“Text complexity is the new black” – Fisher, Frey &amp; Lapp (2012)</a:t>
            </a:r>
          </a:p>
          <a:p>
            <a:endParaRPr lang="en-US" dirty="0" smtClean="0">
              <a:latin typeface="Copperplate"/>
              <a:cs typeface="Copperplate"/>
            </a:endParaRPr>
          </a:p>
          <a:p>
            <a:pPr marL="457200" lvl="1" indent="0">
              <a:buNone/>
            </a:pPr>
            <a:endParaRPr lang="en-US" sz="3200" dirty="0">
              <a:latin typeface="Copperplate"/>
              <a:cs typeface="Copperplate"/>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3" name="Picture 2"/>
          <p:cNvPicPr>
            <a:picLocks noChangeAspect="1"/>
          </p:cNvPicPr>
          <p:nvPr/>
        </p:nvPicPr>
        <p:blipFill>
          <a:blip r:embed="rId4"/>
          <a:stretch>
            <a:fillRect/>
          </a:stretch>
        </p:blipFill>
        <p:spPr>
          <a:xfrm>
            <a:off x="3003438" y="2867650"/>
            <a:ext cx="3216737" cy="3258513"/>
          </a:xfrm>
          <a:prstGeom prst="rect">
            <a:avLst/>
          </a:prstGeom>
        </p:spPr>
      </p:pic>
      <p:sp>
        <p:nvSpPr>
          <p:cNvPr id="4" name="Rectangle 3"/>
          <p:cNvSpPr/>
          <p:nvPr/>
        </p:nvSpPr>
        <p:spPr>
          <a:xfrm>
            <a:off x="813388" y="6287745"/>
            <a:ext cx="7378016" cy="323165"/>
          </a:xfrm>
          <a:prstGeom prst="rect">
            <a:avLst/>
          </a:prstGeom>
        </p:spPr>
        <p:txBody>
          <a:bodyPr wrap="square">
            <a:spAutoFit/>
          </a:bodyPr>
          <a:lstStyle/>
          <a:p>
            <a:pPr lvl="1"/>
            <a:r>
              <a:rPr lang="en-US" sz="1500" dirty="0">
                <a:cs typeface="Copperplate"/>
              </a:rPr>
              <a:t>Fisher, D., Frey, N. &amp; Lapp, D. (2012) Text Complexity: Raising Rigor in Reading</a:t>
            </a:r>
          </a:p>
        </p:txBody>
      </p:sp>
    </p:spTree>
    <p:extLst>
      <p:ext uri="{BB962C8B-B14F-4D97-AF65-F5344CB8AC3E}">
        <p14:creationId xmlns:p14="http://schemas.microsoft.com/office/powerpoint/2010/main" val="35602526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dirty="0" smtClean="0">
                <a:solidFill>
                  <a:schemeClr val="bg1"/>
                </a:solidFill>
                <a:latin typeface="BlairMdITC TT-Medium"/>
                <a:cs typeface="BlairMdITC TT-Medium"/>
              </a:rPr>
              <a:t>Text Complexity</a:t>
            </a:r>
            <a:endParaRPr lang="en-US" sz="45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3" name="Picture 2"/>
          <p:cNvPicPr>
            <a:picLocks noChangeAspect="1"/>
          </p:cNvPicPr>
          <p:nvPr/>
        </p:nvPicPr>
        <p:blipFill>
          <a:blip r:embed="rId4"/>
          <a:stretch>
            <a:fillRect/>
          </a:stretch>
        </p:blipFill>
        <p:spPr>
          <a:xfrm>
            <a:off x="6129746" y="2369218"/>
            <a:ext cx="2771518" cy="2807512"/>
          </a:xfrm>
          <a:prstGeom prst="rect">
            <a:avLst/>
          </a:prstGeom>
        </p:spPr>
      </p:pic>
      <p:sp>
        <p:nvSpPr>
          <p:cNvPr id="4" name="Rectangle 3"/>
          <p:cNvSpPr/>
          <p:nvPr/>
        </p:nvSpPr>
        <p:spPr>
          <a:xfrm>
            <a:off x="813388" y="6287745"/>
            <a:ext cx="7378016" cy="323165"/>
          </a:xfrm>
          <a:prstGeom prst="rect">
            <a:avLst/>
          </a:prstGeom>
        </p:spPr>
        <p:txBody>
          <a:bodyPr wrap="square">
            <a:spAutoFit/>
          </a:bodyPr>
          <a:lstStyle/>
          <a:p>
            <a:pPr lvl="1"/>
            <a:r>
              <a:rPr lang="en-US" sz="1500" dirty="0">
                <a:cs typeface="Copperplate"/>
              </a:rPr>
              <a:t>Fisher, D., Frey, N. &amp; Lapp, D. (2012) Text Complexity: Raising Rigor in Reading</a:t>
            </a:r>
          </a:p>
        </p:txBody>
      </p:sp>
      <p:sp>
        <p:nvSpPr>
          <p:cNvPr id="10" name="Content Placeholder 1"/>
          <p:cNvSpPr>
            <a:spLocks noGrp="1"/>
          </p:cNvSpPr>
          <p:nvPr>
            <p:ph idx="1"/>
          </p:nvPr>
        </p:nvSpPr>
        <p:spPr>
          <a:xfrm>
            <a:off x="457200" y="1747440"/>
            <a:ext cx="5488471" cy="4525963"/>
          </a:xfrm>
        </p:spPr>
        <p:txBody>
          <a:bodyPr>
            <a:normAutofit fontScale="92500" lnSpcReduction="10000"/>
          </a:bodyPr>
          <a:lstStyle/>
          <a:p>
            <a:r>
              <a:rPr lang="en-US" dirty="0" smtClean="0">
                <a:solidFill>
                  <a:srgbClr val="4F81BD"/>
                </a:solidFill>
                <a:latin typeface="Copperplate"/>
                <a:cs typeface="Copperplate"/>
              </a:rPr>
              <a:t>Quantitative</a:t>
            </a:r>
            <a:r>
              <a:rPr lang="en-US" dirty="0" smtClean="0">
                <a:latin typeface="Copperplate"/>
                <a:cs typeface="Copperplate"/>
              </a:rPr>
              <a:t> </a:t>
            </a:r>
            <a:r>
              <a:rPr lang="en-US" dirty="0">
                <a:latin typeface="Copperplate"/>
                <a:cs typeface="Copperplate"/>
              </a:rPr>
              <a:t>= </a:t>
            </a:r>
            <a:r>
              <a:rPr lang="en-US" dirty="0" smtClean="0">
                <a:latin typeface="Copperplate"/>
                <a:cs typeface="Copperplate"/>
              </a:rPr>
              <a:t>word length, frequency, sentence length, etc.</a:t>
            </a:r>
            <a:endParaRPr lang="en-US" dirty="0">
              <a:latin typeface="Copperplate"/>
              <a:cs typeface="Copperplate"/>
            </a:endParaRPr>
          </a:p>
          <a:p>
            <a:r>
              <a:rPr lang="en-US" dirty="0">
                <a:solidFill>
                  <a:srgbClr val="4F81BD"/>
                </a:solidFill>
                <a:latin typeface="Copperplate"/>
                <a:cs typeface="Copperplate"/>
              </a:rPr>
              <a:t>Qualitative</a:t>
            </a:r>
            <a:r>
              <a:rPr lang="en-US" dirty="0">
                <a:latin typeface="Copperplate"/>
                <a:cs typeface="Copperplate"/>
              </a:rPr>
              <a:t> = </a:t>
            </a:r>
            <a:r>
              <a:rPr lang="en-US" dirty="0" smtClean="0">
                <a:latin typeface="Copperplate"/>
                <a:cs typeface="Copperplate"/>
              </a:rPr>
              <a:t>figurative language, structure, theme.</a:t>
            </a:r>
            <a:endParaRPr lang="en-US" dirty="0">
              <a:latin typeface="Copperplate"/>
              <a:cs typeface="Copperplate"/>
            </a:endParaRPr>
          </a:p>
          <a:p>
            <a:r>
              <a:rPr lang="en-US" dirty="0">
                <a:solidFill>
                  <a:srgbClr val="4F81BD"/>
                </a:solidFill>
                <a:latin typeface="Copperplate"/>
                <a:cs typeface="Copperplate"/>
              </a:rPr>
              <a:t>Reader</a:t>
            </a:r>
            <a:r>
              <a:rPr lang="en-US" dirty="0">
                <a:latin typeface="Copperplate"/>
                <a:cs typeface="Copperplate"/>
              </a:rPr>
              <a:t> = </a:t>
            </a:r>
            <a:r>
              <a:rPr lang="en-US" dirty="0" smtClean="0">
                <a:latin typeface="Copperplate"/>
                <a:cs typeface="Copperplate"/>
              </a:rPr>
              <a:t>motivation, life </a:t>
            </a:r>
            <a:r>
              <a:rPr lang="en-US" dirty="0">
                <a:latin typeface="Copperplate"/>
                <a:cs typeface="Copperplate"/>
              </a:rPr>
              <a:t>experience</a:t>
            </a:r>
          </a:p>
          <a:p>
            <a:r>
              <a:rPr lang="en-US" dirty="0">
                <a:solidFill>
                  <a:srgbClr val="4F81BD"/>
                </a:solidFill>
                <a:latin typeface="Copperplate"/>
                <a:cs typeface="Copperplate"/>
              </a:rPr>
              <a:t>Task</a:t>
            </a:r>
            <a:r>
              <a:rPr lang="en-US" dirty="0">
                <a:latin typeface="Copperplate"/>
                <a:cs typeface="Copperplate"/>
              </a:rPr>
              <a:t> = purpose of reading</a:t>
            </a:r>
          </a:p>
          <a:p>
            <a:endParaRPr lang="en-US" dirty="0" smtClean="0">
              <a:latin typeface="Copperplate"/>
              <a:cs typeface="Copperplate"/>
            </a:endParaRPr>
          </a:p>
          <a:p>
            <a:pPr marL="457200" lvl="1" indent="0">
              <a:buNone/>
            </a:pPr>
            <a:endParaRPr lang="en-US" sz="3200" dirty="0">
              <a:latin typeface="Copperplate"/>
              <a:cs typeface="Copperplate"/>
            </a:endParaRPr>
          </a:p>
        </p:txBody>
      </p:sp>
    </p:spTree>
    <p:extLst>
      <p:ext uri="{BB962C8B-B14F-4D97-AF65-F5344CB8AC3E}">
        <p14:creationId xmlns:p14="http://schemas.microsoft.com/office/powerpoint/2010/main" val="27799964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dirty="0" smtClean="0">
                <a:solidFill>
                  <a:schemeClr val="bg1"/>
                </a:solidFill>
                <a:latin typeface="BlairMdITC TT-Medium"/>
                <a:cs typeface="BlairMdITC TT-Medium"/>
              </a:rPr>
              <a:t>Text Complexity</a:t>
            </a:r>
            <a:endParaRPr lang="en-US" sz="45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4" name="Rectangle 3"/>
          <p:cNvSpPr/>
          <p:nvPr/>
        </p:nvSpPr>
        <p:spPr>
          <a:xfrm>
            <a:off x="813388" y="6287745"/>
            <a:ext cx="7378016" cy="323165"/>
          </a:xfrm>
          <a:prstGeom prst="rect">
            <a:avLst/>
          </a:prstGeom>
        </p:spPr>
        <p:txBody>
          <a:bodyPr wrap="square">
            <a:spAutoFit/>
          </a:bodyPr>
          <a:lstStyle/>
          <a:p>
            <a:pPr lvl="1"/>
            <a:r>
              <a:rPr lang="en-US" sz="1500" dirty="0">
                <a:cs typeface="Copperplate"/>
              </a:rPr>
              <a:t>Fisher, D., Frey, N. &amp; Lapp, D. (2012) Text Complexity: Raising Rigor in Reading</a:t>
            </a:r>
          </a:p>
        </p:txBody>
      </p:sp>
      <p:sp>
        <p:nvSpPr>
          <p:cNvPr id="10" name="Content Placeholder 1"/>
          <p:cNvSpPr>
            <a:spLocks noGrp="1"/>
          </p:cNvSpPr>
          <p:nvPr>
            <p:ph idx="1"/>
          </p:nvPr>
        </p:nvSpPr>
        <p:spPr>
          <a:xfrm>
            <a:off x="457200" y="1747440"/>
            <a:ext cx="8229600" cy="4525963"/>
          </a:xfrm>
        </p:spPr>
        <p:txBody>
          <a:bodyPr>
            <a:normAutofit/>
          </a:bodyPr>
          <a:lstStyle/>
          <a:p>
            <a:pPr marL="0" indent="0">
              <a:buNone/>
            </a:pPr>
            <a:r>
              <a:rPr lang="en-US" dirty="0" smtClean="0">
                <a:solidFill>
                  <a:srgbClr val="4F81BD"/>
                </a:solidFill>
                <a:cs typeface="Copperplate"/>
              </a:rPr>
              <a:t>“Anyway, the fascinating thing was that I read in </a:t>
            </a:r>
            <a:r>
              <a:rPr lang="en-US" i="1" dirty="0" smtClean="0">
                <a:solidFill>
                  <a:srgbClr val="4F81BD"/>
                </a:solidFill>
                <a:cs typeface="Copperplate"/>
              </a:rPr>
              <a:t>National Geographic</a:t>
            </a:r>
            <a:r>
              <a:rPr lang="en-US" dirty="0" smtClean="0">
                <a:solidFill>
                  <a:srgbClr val="4F81BD"/>
                </a:solidFill>
                <a:cs typeface="Copperplate"/>
              </a:rPr>
              <a:t>  that there are more people alive now than have died in all of human history.  </a:t>
            </a:r>
            <a:r>
              <a:rPr lang="en-US" dirty="0">
                <a:solidFill>
                  <a:srgbClr val="4F81BD"/>
                </a:solidFill>
                <a:cs typeface="Copperplate"/>
              </a:rPr>
              <a:t>I</a:t>
            </a:r>
            <a:r>
              <a:rPr lang="en-US" dirty="0" smtClean="0">
                <a:solidFill>
                  <a:srgbClr val="4F81BD"/>
                </a:solidFill>
                <a:cs typeface="Copperplate"/>
              </a:rPr>
              <a:t>n other words, if everyone wanted to play Hamlet at once, they couldn’t because there aren’t enough skulls.” (</a:t>
            </a:r>
            <a:r>
              <a:rPr lang="en-US" dirty="0" err="1" smtClean="0">
                <a:solidFill>
                  <a:srgbClr val="4F81BD"/>
                </a:solidFill>
                <a:cs typeface="Copperplate"/>
              </a:rPr>
              <a:t>Foer</a:t>
            </a:r>
            <a:r>
              <a:rPr lang="en-US" dirty="0" smtClean="0">
                <a:solidFill>
                  <a:srgbClr val="4F81BD"/>
                </a:solidFill>
                <a:cs typeface="Copperplate"/>
              </a:rPr>
              <a:t>, 2005, p. 3) </a:t>
            </a:r>
            <a:endParaRPr lang="en-US" sz="3200" dirty="0">
              <a:cs typeface="Copperplate"/>
            </a:endParaRPr>
          </a:p>
        </p:txBody>
      </p:sp>
    </p:spTree>
    <p:extLst>
      <p:ext uri="{BB962C8B-B14F-4D97-AF65-F5344CB8AC3E}">
        <p14:creationId xmlns:p14="http://schemas.microsoft.com/office/powerpoint/2010/main" val="35290253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340441"/>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000" b="1" dirty="0" smtClean="0">
                <a:solidFill>
                  <a:schemeClr val="bg1"/>
                </a:solidFill>
                <a:latin typeface="BlairMdITC TT-Medium"/>
                <a:cs typeface="BlairMdITC TT-Medium"/>
              </a:rPr>
              <a:t>Bios</a:t>
            </a:r>
            <a:endParaRPr lang="en-US" sz="4000" b="1" dirty="0">
              <a:solidFill>
                <a:schemeClr val="bg1"/>
              </a:solidFill>
              <a:latin typeface="BlairMdITC TT-Medium"/>
              <a:cs typeface="BlairMdITC TT-Medium"/>
            </a:endParaRPr>
          </a:p>
        </p:txBody>
      </p:sp>
      <p:sp>
        <p:nvSpPr>
          <p:cNvPr id="6" name="Text Placeholder 5"/>
          <p:cNvSpPr>
            <a:spLocks noGrp="1"/>
          </p:cNvSpPr>
          <p:nvPr>
            <p:ph type="body" idx="1"/>
          </p:nvPr>
        </p:nvSpPr>
        <p:spPr>
          <a:ln>
            <a:noFill/>
          </a:ln>
        </p:spPr>
        <p:txBody>
          <a:bodyPr>
            <a:normAutofit/>
          </a:bodyPr>
          <a:lstStyle/>
          <a:p>
            <a:pPr algn="ctr">
              <a:lnSpc>
                <a:spcPct val="50000"/>
              </a:lnSpc>
            </a:pPr>
            <a:r>
              <a:rPr lang="en-US" sz="3200" dirty="0" smtClean="0">
                <a:latin typeface="Copperplate"/>
                <a:cs typeface="Copperplate"/>
              </a:rPr>
              <a:t>Dr. </a:t>
            </a:r>
            <a:r>
              <a:rPr lang="en-US" sz="3200" dirty="0" err="1" smtClean="0">
                <a:latin typeface="Copperplate"/>
                <a:cs typeface="Copperplate"/>
              </a:rPr>
              <a:t>DeDe</a:t>
            </a:r>
            <a:r>
              <a:rPr lang="en-US" sz="3200" dirty="0" smtClean="0">
                <a:latin typeface="Copperplate"/>
                <a:cs typeface="Copperplate"/>
              </a:rPr>
              <a:t> Small</a:t>
            </a:r>
            <a:endParaRPr lang="en-US" sz="3200" dirty="0">
              <a:latin typeface="Copperplate"/>
              <a:cs typeface="Copperplate"/>
            </a:endParaRPr>
          </a:p>
        </p:txBody>
      </p:sp>
      <p:sp>
        <p:nvSpPr>
          <p:cNvPr id="8" name="Content Placeholder 7"/>
          <p:cNvSpPr>
            <a:spLocks noGrp="1"/>
          </p:cNvSpPr>
          <p:nvPr>
            <p:ph sz="half" idx="2"/>
          </p:nvPr>
        </p:nvSpPr>
        <p:spPr>
          <a:xfrm>
            <a:off x="457200" y="2266899"/>
            <a:ext cx="4040188" cy="4280768"/>
          </a:xfrm>
          <a:ln>
            <a:solidFill>
              <a:srgbClr val="000000"/>
            </a:solidFill>
          </a:ln>
        </p:spPr>
        <p:txBody>
          <a:bodyPr>
            <a:normAutofit/>
          </a:bodyPr>
          <a:lstStyle/>
          <a:p>
            <a:pPr>
              <a:lnSpc>
                <a:spcPct val="110000"/>
              </a:lnSpc>
            </a:pPr>
            <a:r>
              <a:rPr lang="en-US" dirty="0" smtClean="0"/>
              <a:t>Faculty member at Drake University for 14 years.</a:t>
            </a:r>
          </a:p>
          <a:p>
            <a:pPr>
              <a:lnSpc>
                <a:spcPct val="110000"/>
              </a:lnSpc>
            </a:pPr>
            <a:endParaRPr lang="en-US" sz="800" dirty="0" smtClean="0"/>
          </a:p>
          <a:p>
            <a:pPr>
              <a:lnSpc>
                <a:spcPct val="110000"/>
              </a:lnSpc>
            </a:pPr>
            <a:r>
              <a:rPr lang="en-US" dirty="0" smtClean="0"/>
              <a:t>Teaches coursework in Children’s and YA Literature, Literacy Methods in the Intermediate Grades, and Reading Across Different Content Areas. </a:t>
            </a:r>
          </a:p>
        </p:txBody>
      </p:sp>
      <p:sp>
        <p:nvSpPr>
          <p:cNvPr id="10" name="Text Placeholder 9"/>
          <p:cNvSpPr>
            <a:spLocks noGrp="1"/>
          </p:cNvSpPr>
          <p:nvPr>
            <p:ph type="body" sz="quarter" idx="3"/>
          </p:nvPr>
        </p:nvSpPr>
        <p:spPr>
          <a:xfrm>
            <a:off x="4423756" y="1535113"/>
            <a:ext cx="4495915" cy="639762"/>
          </a:xfrm>
          <a:ln>
            <a:noFill/>
          </a:ln>
        </p:spPr>
        <p:txBody>
          <a:bodyPr>
            <a:noAutofit/>
          </a:bodyPr>
          <a:lstStyle/>
          <a:p>
            <a:pPr algn="ctr"/>
            <a:r>
              <a:rPr lang="en-US" sz="3000" dirty="0" smtClean="0">
                <a:latin typeface="Copperplate"/>
                <a:cs typeface="Copperplate"/>
              </a:rPr>
              <a:t>Dr. Todd Hodgkinson</a:t>
            </a:r>
            <a:endParaRPr lang="en-US" sz="3000" dirty="0">
              <a:latin typeface="Copperplate"/>
              <a:cs typeface="Copperplate"/>
            </a:endParaRPr>
          </a:p>
        </p:txBody>
      </p:sp>
      <p:sp>
        <p:nvSpPr>
          <p:cNvPr id="12" name="Content Placeholder 11"/>
          <p:cNvSpPr>
            <a:spLocks noGrp="1"/>
          </p:cNvSpPr>
          <p:nvPr>
            <p:ph sz="quarter" idx="4"/>
          </p:nvPr>
        </p:nvSpPr>
        <p:spPr>
          <a:xfrm>
            <a:off x="4645025" y="2266899"/>
            <a:ext cx="4041775" cy="4280767"/>
          </a:xfrm>
          <a:ln>
            <a:solidFill>
              <a:srgbClr val="000000"/>
            </a:solidFill>
          </a:ln>
        </p:spPr>
        <p:txBody>
          <a:bodyPr>
            <a:normAutofit/>
          </a:bodyPr>
          <a:lstStyle/>
          <a:p>
            <a:r>
              <a:rPr lang="en-US" dirty="0" smtClean="0"/>
              <a:t>Faculty member at Drake University for 2 years.</a:t>
            </a:r>
          </a:p>
          <a:p>
            <a:endParaRPr lang="en-US" sz="800" dirty="0" smtClean="0"/>
          </a:p>
          <a:p>
            <a:r>
              <a:rPr lang="en-US" dirty="0" smtClean="0"/>
              <a:t>Teaches methods coursework  in Secondary English Language Arts.</a:t>
            </a:r>
          </a:p>
          <a:p>
            <a:endParaRPr lang="en-US" sz="800" dirty="0" smtClean="0"/>
          </a:p>
          <a:p>
            <a:r>
              <a:rPr lang="en-US" dirty="0" smtClean="0"/>
              <a:t>Former Gifted and Talented Coordinator and teacher in the Cherry Creek School District (Colorado).</a:t>
            </a:r>
          </a:p>
          <a:p>
            <a:endParaRPr lang="en-US" dirty="0"/>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85468"/>
            <a:ext cx="2413000" cy="2362200"/>
          </a:xfrm>
          <a:prstGeom prst="rect">
            <a:avLst/>
          </a:prstGeom>
        </p:spPr>
      </p:pic>
    </p:spTree>
    <p:extLst>
      <p:ext uri="{BB962C8B-B14F-4D97-AF65-F5344CB8AC3E}">
        <p14:creationId xmlns:p14="http://schemas.microsoft.com/office/powerpoint/2010/main" val="25097367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59814"/>
            <a:ext cx="8229600" cy="1143000"/>
          </a:xfrm>
        </p:spPr>
        <p:txBody>
          <a:bodyPr>
            <a:noAutofit/>
          </a:bodyPr>
          <a:lstStyle/>
          <a:p>
            <a:r>
              <a:rPr lang="en-US" sz="3500" b="1" dirty="0" smtClean="0">
                <a:solidFill>
                  <a:schemeClr val="bg1"/>
                </a:solidFill>
                <a:latin typeface="BlairMdITC TT-Medium"/>
                <a:cs typeface="BlairMdITC TT-Medium"/>
              </a:rPr>
              <a:t>Using Text complexity theory to Helping your child select Books</a:t>
            </a:r>
            <a:endParaRPr lang="en-US" sz="35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2" name="Picture 1"/>
          <p:cNvPicPr>
            <a:picLocks noChangeAspect="1"/>
          </p:cNvPicPr>
          <p:nvPr/>
        </p:nvPicPr>
        <p:blipFill>
          <a:blip r:embed="rId4"/>
          <a:stretch>
            <a:fillRect/>
          </a:stretch>
        </p:blipFill>
        <p:spPr>
          <a:xfrm>
            <a:off x="0" y="1528573"/>
            <a:ext cx="9165528" cy="5376461"/>
          </a:xfrm>
          <a:prstGeom prst="rect">
            <a:avLst/>
          </a:prstGeom>
        </p:spPr>
      </p:pic>
    </p:spTree>
    <p:extLst>
      <p:ext uri="{BB962C8B-B14F-4D97-AF65-F5344CB8AC3E}">
        <p14:creationId xmlns:p14="http://schemas.microsoft.com/office/powerpoint/2010/main" val="12234586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04599"/>
            <a:ext cx="8229600" cy="1143000"/>
          </a:xfrm>
        </p:spPr>
        <p:txBody>
          <a:bodyPr>
            <a:noAutofit/>
          </a:bodyPr>
          <a:lstStyle/>
          <a:p>
            <a:r>
              <a:rPr lang="en-US" sz="3500" b="1" dirty="0" smtClean="0">
                <a:solidFill>
                  <a:schemeClr val="bg1"/>
                </a:solidFill>
                <a:latin typeface="BlairMdITC TT-Medium"/>
                <a:cs typeface="BlairMdITC TT-Medium"/>
              </a:rPr>
              <a:t>Factors to consider when selecting a text</a:t>
            </a:r>
            <a:endParaRPr lang="en-US" sz="35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6" name="TextBox 5"/>
          <p:cNvSpPr txBox="1"/>
          <p:nvPr/>
        </p:nvSpPr>
        <p:spPr>
          <a:xfrm>
            <a:off x="269366" y="1933553"/>
            <a:ext cx="8896162" cy="4406334"/>
          </a:xfrm>
          <a:prstGeom prst="rect">
            <a:avLst/>
          </a:prstGeom>
          <a:noFill/>
        </p:spPr>
        <p:txBody>
          <a:bodyPr wrap="square" rtlCol="0">
            <a:spAutoFit/>
          </a:bodyPr>
          <a:lstStyle/>
          <a:p>
            <a:pPr marL="457200" indent="-457200">
              <a:lnSpc>
                <a:spcPct val="60000"/>
              </a:lnSpc>
              <a:buFont typeface="Arial"/>
              <a:buChar char="•"/>
            </a:pPr>
            <a:r>
              <a:rPr lang="en-US" sz="2900" dirty="0" smtClean="0">
                <a:latin typeface="Copperplate"/>
                <a:cs typeface="Copperplate"/>
              </a:rPr>
              <a:t>Quantitative/Qualitative aspects of Text</a:t>
            </a:r>
          </a:p>
          <a:p>
            <a:pPr marL="914400" lvl="1" indent="-457200">
              <a:lnSpc>
                <a:spcPct val="60000"/>
              </a:lnSpc>
              <a:buFont typeface="Arial"/>
              <a:buChar char="•"/>
            </a:pPr>
            <a:r>
              <a:rPr lang="en-US" sz="2900" dirty="0" smtClean="0">
                <a:latin typeface="Copperplate"/>
                <a:cs typeface="Copperplate"/>
              </a:rPr>
              <a:t>Reading level</a:t>
            </a:r>
          </a:p>
          <a:p>
            <a:pPr marL="914400" lvl="1" indent="-457200">
              <a:lnSpc>
                <a:spcPct val="60000"/>
              </a:lnSpc>
              <a:buFont typeface="Arial"/>
              <a:buChar char="•"/>
            </a:pPr>
            <a:r>
              <a:rPr lang="en-US" sz="2900" dirty="0" smtClean="0">
                <a:latin typeface="Copperplate"/>
                <a:cs typeface="Copperplate"/>
              </a:rPr>
              <a:t>Language</a:t>
            </a:r>
          </a:p>
          <a:p>
            <a:pPr marL="914400" lvl="1" indent="-457200">
              <a:lnSpc>
                <a:spcPct val="60000"/>
              </a:lnSpc>
              <a:buFont typeface="Arial"/>
              <a:buChar char="•"/>
            </a:pPr>
            <a:r>
              <a:rPr lang="en-US" sz="2900" dirty="0" smtClean="0">
                <a:latin typeface="Copperplate"/>
                <a:cs typeface="Copperplate"/>
              </a:rPr>
              <a:t>Structure</a:t>
            </a:r>
          </a:p>
          <a:p>
            <a:pPr marL="914400" lvl="1" indent="-457200">
              <a:lnSpc>
                <a:spcPct val="60000"/>
              </a:lnSpc>
              <a:buFont typeface="Arial"/>
              <a:buChar char="•"/>
            </a:pPr>
            <a:r>
              <a:rPr lang="en-US" sz="2900" dirty="0" smtClean="0">
                <a:latin typeface="Copperplate"/>
                <a:cs typeface="Copperplate"/>
              </a:rPr>
              <a:t>themes</a:t>
            </a:r>
          </a:p>
          <a:p>
            <a:pPr marL="457200" indent="-457200">
              <a:lnSpc>
                <a:spcPct val="60000"/>
              </a:lnSpc>
              <a:buFont typeface="Arial"/>
              <a:buChar char="•"/>
            </a:pPr>
            <a:endParaRPr lang="en-US" sz="2900" dirty="0">
              <a:latin typeface="Copperplate"/>
              <a:cs typeface="Copperplate"/>
            </a:endParaRPr>
          </a:p>
          <a:p>
            <a:pPr marL="457200" indent="-457200">
              <a:lnSpc>
                <a:spcPct val="60000"/>
              </a:lnSpc>
              <a:buFont typeface="Arial"/>
              <a:buChar char="•"/>
            </a:pPr>
            <a:r>
              <a:rPr lang="en-US" sz="2900" dirty="0">
                <a:latin typeface="Copperplate"/>
                <a:cs typeface="Copperplate"/>
              </a:rPr>
              <a:t>Cognitive capabilities/Readiness</a:t>
            </a:r>
          </a:p>
          <a:p>
            <a:pPr marL="457200" indent="-457200">
              <a:lnSpc>
                <a:spcPct val="60000"/>
              </a:lnSpc>
              <a:buFont typeface="Arial"/>
              <a:buChar char="•"/>
            </a:pPr>
            <a:endParaRPr lang="en-US" sz="2900" dirty="0" smtClean="0">
              <a:latin typeface="Copperplate"/>
              <a:cs typeface="Copperplate"/>
            </a:endParaRPr>
          </a:p>
          <a:p>
            <a:pPr marL="457200" indent="-457200">
              <a:lnSpc>
                <a:spcPct val="60000"/>
              </a:lnSpc>
              <a:buFont typeface="Arial"/>
              <a:buChar char="•"/>
            </a:pPr>
            <a:r>
              <a:rPr lang="en-US" sz="2900" dirty="0" smtClean="0">
                <a:latin typeface="Copperplate"/>
                <a:cs typeface="Copperplate"/>
              </a:rPr>
              <a:t>Interest</a:t>
            </a:r>
            <a:r>
              <a:rPr lang="en-US" sz="2900" dirty="0">
                <a:latin typeface="Copperplate"/>
                <a:cs typeface="Copperplate"/>
              </a:rPr>
              <a:t>/Motivation</a:t>
            </a:r>
          </a:p>
          <a:p>
            <a:pPr marL="457200" indent="-457200">
              <a:lnSpc>
                <a:spcPct val="60000"/>
              </a:lnSpc>
              <a:buFont typeface="Arial"/>
              <a:buChar char="•"/>
            </a:pPr>
            <a:endParaRPr lang="en-US" sz="2900" dirty="0">
              <a:latin typeface="Copperplate"/>
              <a:cs typeface="Copperplate"/>
            </a:endParaRPr>
          </a:p>
          <a:p>
            <a:pPr marL="457200" indent="-457200">
              <a:lnSpc>
                <a:spcPct val="60000"/>
              </a:lnSpc>
              <a:buFont typeface="Arial"/>
              <a:buChar char="•"/>
            </a:pPr>
            <a:r>
              <a:rPr lang="en-US" sz="2900" dirty="0">
                <a:latin typeface="Copperplate"/>
                <a:cs typeface="Copperplate"/>
              </a:rPr>
              <a:t>Prior knowledge/Experiences</a:t>
            </a:r>
          </a:p>
          <a:p>
            <a:pPr marL="457200" indent="-457200">
              <a:lnSpc>
                <a:spcPct val="60000"/>
              </a:lnSpc>
              <a:buFont typeface="Arial"/>
              <a:buChar char="•"/>
            </a:pPr>
            <a:endParaRPr lang="en-US" sz="2900" dirty="0" smtClean="0">
              <a:latin typeface="Copperplate"/>
              <a:cs typeface="Copperplate"/>
            </a:endParaRPr>
          </a:p>
          <a:p>
            <a:pPr marL="457200" indent="-457200">
              <a:lnSpc>
                <a:spcPct val="60000"/>
              </a:lnSpc>
              <a:buFont typeface="Arial"/>
              <a:buChar char="•"/>
            </a:pPr>
            <a:r>
              <a:rPr lang="en-US" sz="2900" dirty="0" smtClean="0">
                <a:latin typeface="Copperplate"/>
                <a:cs typeface="Copperplate"/>
              </a:rPr>
              <a:t>Purpose </a:t>
            </a:r>
            <a:r>
              <a:rPr lang="en-US" sz="2900" dirty="0">
                <a:latin typeface="Copperplate"/>
                <a:cs typeface="Copperplate"/>
              </a:rPr>
              <a:t>for reading (efferent or aesthetic) </a:t>
            </a:r>
          </a:p>
          <a:p>
            <a:pPr marL="457200" indent="-457200">
              <a:lnSpc>
                <a:spcPct val="60000"/>
              </a:lnSpc>
              <a:buFont typeface="Arial"/>
              <a:buChar char="•"/>
            </a:pPr>
            <a:endParaRPr lang="en-US" sz="2900" dirty="0" smtClean="0">
              <a:latin typeface="Copperplate"/>
              <a:cs typeface="Copperplate"/>
            </a:endParaRPr>
          </a:p>
          <a:p>
            <a:pPr marL="457200" indent="-457200">
              <a:lnSpc>
                <a:spcPct val="60000"/>
              </a:lnSpc>
              <a:buFont typeface="Arial"/>
              <a:buChar char="•"/>
            </a:pPr>
            <a:endParaRPr lang="en-US" sz="2900" dirty="0" smtClean="0">
              <a:latin typeface="Copperplate"/>
              <a:cs typeface="Copperplate"/>
            </a:endParaRPr>
          </a:p>
        </p:txBody>
      </p:sp>
    </p:spTree>
    <p:extLst>
      <p:ext uri="{BB962C8B-B14F-4D97-AF65-F5344CB8AC3E}">
        <p14:creationId xmlns:p14="http://schemas.microsoft.com/office/powerpoint/2010/main" val="34348950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3500" b="1" dirty="0" smtClean="0">
                <a:solidFill>
                  <a:schemeClr val="bg1"/>
                </a:solidFill>
                <a:latin typeface="BlairMdITC TT-Medium"/>
                <a:cs typeface="BlairMdITC TT-Medium"/>
              </a:rPr>
              <a:t>Factors to consider when selecting a text</a:t>
            </a:r>
            <a:endParaRPr lang="en-US" sz="3500" b="1" dirty="0">
              <a:solidFill>
                <a:schemeClr val="bg1"/>
              </a:solidFill>
              <a:latin typeface="BlairMdITC TT-Medium"/>
              <a:cs typeface="BlairMdITC TT-Medium"/>
            </a:endParaRPr>
          </a:p>
        </p:txBody>
      </p:sp>
      <p:sp>
        <p:nvSpPr>
          <p:cNvPr id="2" name="Content Placeholder 1"/>
          <p:cNvSpPr>
            <a:spLocks noGrp="1"/>
          </p:cNvSpPr>
          <p:nvPr>
            <p:ph sz="half" idx="1"/>
          </p:nvPr>
        </p:nvSpPr>
        <p:spPr>
          <a:xfrm>
            <a:off x="457200" y="1084860"/>
            <a:ext cx="4038600" cy="4525963"/>
          </a:xfrm>
        </p:spPr>
        <p:txBody>
          <a:bodyPr>
            <a:normAutofit/>
          </a:bodyPr>
          <a:lstStyle/>
          <a:p>
            <a:endParaRPr lang="en-US" sz="3200" dirty="0" smtClean="0">
              <a:latin typeface="Copperplate"/>
              <a:cs typeface="Copperplate"/>
            </a:endParaRPr>
          </a:p>
          <a:p>
            <a:endParaRPr lang="en-US" sz="3200" dirty="0">
              <a:latin typeface="Copperplate"/>
              <a:cs typeface="Copperplate"/>
            </a:endParaRPr>
          </a:p>
          <a:p>
            <a:r>
              <a:rPr lang="en-US" sz="3200" dirty="0" smtClean="0">
                <a:latin typeface="Copperplate"/>
                <a:cs typeface="Copperplate"/>
              </a:rPr>
              <a:t>Format</a:t>
            </a:r>
          </a:p>
          <a:p>
            <a:pPr lvl="1"/>
            <a:r>
              <a:rPr lang="en-US" sz="3200" dirty="0" smtClean="0">
                <a:latin typeface="Copperplate"/>
                <a:cs typeface="Copperplate"/>
              </a:rPr>
              <a:t>E-book</a:t>
            </a:r>
          </a:p>
          <a:p>
            <a:pPr lvl="1"/>
            <a:r>
              <a:rPr lang="en-US" sz="3200" dirty="0">
                <a:latin typeface="Copperplate"/>
                <a:cs typeface="Copperplate"/>
              </a:rPr>
              <a:t>A</a:t>
            </a:r>
            <a:r>
              <a:rPr lang="en-US" sz="3200" dirty="0" smtClean="0">
                <a:latin typeface="Copperplate"/>
                <a:cs typeface="Copperplate"/>
              </a:rPr>
              <a:t>udio book</a:t>
            </a:r>
          </a:p>
          <a:p>
            <a:pPr lvl="1"/>
            <a:r>
              <a:rPr lang="en-US" sz="3200" dirty="0" smtClean="0">
                <a:latin typeface="Copperplate"/>
                <a:cs typeface="Copperplate"/>
              </a:rPr>
              <a:t>Interactive</a:t>
            </a:r>
          </a:p>
          <a:p>
            <a:pPr lvl="1"/>
            <a:r>
              <a:rPr lang="en-US" sz="3200" dirty="0">
                <a:latin typeface="Copperplate"/>
                <a:cs typeface="Copperplate"/>
              </a:rPr>
              <a:t>G</a:t>
            </a:r>
            <a:r>
              <a:rPr lang="en-US" sz="3200" dirty="0" smtClean="0">
                <a:latin typeface="Copperplate"/>
                <a:cs typeface="Copperplate"/>
              </a:rPr>
              <a:t>raphic text</a:t>
            </a:r>
          </a:p>
          <a:p>
            <a:endParaRPr lang="en-US" sz="3200" dirty="0" smtClean="0">
              <a:latin typeface="Copperplate"/>
              <a:cs typeface="Copperplate"/>
            </a:endParaRPr>
          </a:p>
          <a:p>
            <a:endParaRPr lang="en-US" sz="3200" dirty="0">
              <a:latin typeface="Copperplate"/>
              <a:cs typeface="Copperplate"/>
            </a:endParaRPr>
          </a:p>
        </p:txBody>
      </p:sp>
      <p:sp>
        <p:nvSpPr>
          <p:cNvPr id="3" name="Content Placeholder 2"/>
          <p:cNvSpPr>
            <a:spLocks noGrp="1"/>
          </p:cNvSpPr>
          <p:nvPr>
            <p:ph sz="half" idx="2"/>
          </p:nvPr>
        </p:nvSpPr>
        <p:spPr>
          <a:xfrm>
            <a:off x="4648200" y="1195290"/>
            <a:ext cx="4038600" cy="4525963"/>
          </a:xfrm>
        </p:spPr>
        <p:txBody>
          <a:bodyPr/>
          <a:lstStyle/>
          <a:p>
            <a:endParaRPr lang="en-US" dirty="0" smtClean="0">
              <a:latin typeface="Copperplate"/>
              <a:cs typeface="Copperplate"/>
            </a:endParaRPr>
          </a:p>
          <a:p>
            <a:endParaRPr lang="en-US" dirty="0">
              <a:latin typeface="Copperplate"/>
              <a:cs typeface="Copperplate"/>
            </a:endParaRPr>
          </a:p>
          <a:p>
            <a:r>
              <a:rPr lang="en-US" dirty="0" smtClean="0">
                <a:latin typeface="Copperplate"/>
                <a:cs typeface="Copperplate"/>
              </a:rPr>
              <a:t>Curriculum </a:t>
            </a:r>
            <a:r>
              <a:rPr lang="en-US" dirty="0">
                <a:latin typeface="Copperplate"/>
                <a:cs typeface="Copperplate"/>
              </a:rPr>
              <a:t>/ CCSS</a:t>
            </a:r>
          </a:p>
          <a:p>
            <a:pPr marL="0" indent="0">
              <a:buNone/>
            </a:pPr>
            <a:endParaRPr lang="en-US" dirty="0">
              <a:latin typeface="Copperplate"/>
              <a:cs typeface="Copperplate"/>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Tree>
    <p:extLst>
      <p:ext uri="{BB962C8B-B14F-4D97-AF65-F5344CB8AC3E}">
        <p14:creationId xmlns:p14="http://schemas.microsoft.com/office/powerpoint/2010/main" val="10295644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93189"/>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000" b="1" dirty="0">
                <a:solidFill>
                  <a:schemeClr val="bg1"/>
                </a:solidFill>
                <a:latin typeface="BlairMdITC TT-Medium"/>
                <a:cs typeface="BlairMdITC TT-Medium"/>
              </a:rPr>
              <a:t>Factors to consider when selecting a text</a:t>
            </a:r>
          </a:p>
        </p:txBody>
      </p:sp>
      <p:sp>
        <p:nvSpPr>
          <p:cNvPr id="3" name="Content Placeholder 2"/>
          <p:cNvSpPr>
            <a:spLocks noGrp="1"/>
          </p:cNvSpPr>
          <p:nvPr>
            <p:ph idx="1"/>
          </p:nvPr>
        </p:nvSpPr>
        <p:spPr>
          <a:xfrm>
            <a:off x="457200" y="1892870"/>
            <a:ext cx="8229600" cy="4525963"/>
          </a:xfrm>
        </p:spPr>
        <p:txBody>
          <a:bodyPr>
            <a:normAutofit/>
          </a:bodyPr>
          <a:lstStyle/>
          <a:p>
            <a:r>
              <a:rPr lang="en-US" sz="3600" dirty="0" smtClean="0">
                <a:latin typeface="Copperplate"/>
                <a:cs typeface="Copperplate"/>
              </a:rPr>
              <a:t>Issues related to giftedness:</a:t>
            </a:r>
          </a:p>
          <a:p>
            <a:pPr lvl="1"/>
            <a:endParaRPr lang="en-US" sz="800" dirty="0" smtClean="0">
              <a:latin typeface="Copperplate"/>
              <a:cs typeface="Copperplate"/>
            </a:endParaRPr>
          </a:p>
          <a:p>
            <a:pPr lvl="1"/>
            <a:r>
              <a:rPr lang="en-US" dirty="0" smtClean="0">
                <a:latin typeface="Copperplate"/>
                <a:cs typeface="Copperplate"/>
              </a:rPr>
              <a:t>Asynchronous development</a:t>
            </a:r>
          </a:p>
          <a:p>
            <a:pPr lvl="1"/>
            <a:r>
              <a:rPr lang="en-US" dirty="0" smtClean="0">
                <a:latin typeface="Copperplate"/>
                <a:cs typeface="Copperplate"/>
              </a:rPr>
              <a:t>Sensitivity and intensity</a:t>
            </a:r>
          </a:p>
          <a:p>
            <a:pPr lvl="1"/>
            <a:r>
              <a:rPr lang="en-US" dirty="0" smtClean="0">
                <a:latin typeface="Copperplate"/>
                <a:cs typeface="Copperplate"/>
              </a:rPr>
              <a:t>Awareness of moral issues</a:t>
            </a:r>
          </a:p>
          <a:p>
            <a:pPr lvl="1"/>
            <a:r>
              <a:rPr lang="en-US" dirty="0" smtClean="0">
                <a:latin typeface="Copperplate"/>
                <a:cs typeface="Copperplate"/>
              </a:rPr>
              <a:t>Isolation</a:t>
            </a:r>
          </a:p>
          <a:p>
            <a:pPr lvl="1"/>
            <a:r>
              <a:rPr lang="en-US" dirty="0" smtClean="0">
                <a:latin typeface="Copperplate"/>
                <a:cs typeface="Copperplate"/>
              </a:rPr>
              <a:t>underachievement</a:t>
            </a:r>
          </a:p>
          <a:p>
            <a:pPr lvl="1"/>
            <a:r>
              <a:rPr lang="en-US" dirty="0" smtClean="0">
                <a:latin typeface="Copperplate"/>
                <a:cs typeface="Copperplate"/>
              </a:rPr>
              <a:t>Perfectionism</a:t>
            </a:r>
            <a:endParaRPr lang="en-US" dirty="0">
              <a:latin typeface="Copperplate"/>
              <a:cs typeface="Copperplate"/>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4" name="TextBox 3"/>
          <p:cNvSpPr txBox="1"/>
          <p:nvPr/>
        </p:nvSpPr>
        <p:spPr>
          <a:xfrm>
            <a:off x="4275193" y="6141526"/>
            <a:ext cx="3809907" cy="369332"/>
          </a:xfrm>
          <a:prstGeom prst="rect">
            <a:avLst/>
          </a:prstGeom>
          <a:noFill/>
        </p:spPr>
        <p:txBody>
          <a:bodyPr wrap="none" rtlCol="0">
            <a:spAutoFit/>
          </a:bodyPr>
          <a:lstStyle/>
          <a:p>
            <a:r>
              <a:rPr lang="en-US" i="1" dirty="0" smtClean="0"/>
              <a:t>Source</a:t>
            </a:r>
            <a:r>
              <a:rPr lang="en-US" i="1" dirty="0"/>
              <a:t>: http://</a:t>
            </a:r>
            <a:r>
              <a:rPr lang="en-US" i="1" dirty="0" err="1"/>
              <a:t>www.hoagiesgifted.org</a:t>
            </a:r>
            <a:r>
              <a:rPr lang="en-US" dirty="0"/>
              <a:t>’ </a:t>
            </a:r>
          </a:p>
        </p:txBody>
      </p:sp>
      <p:pic>
        <p:nvPicPr>
          <p:cNvPr id="5" name="Picture 4"/>
          <p:cNvPicPr>
            <a:picLocks noChangeAspect="1"/>
          </p:cNvPicPr>
          <p:nvPr/>
        </p:nvPicPr>
        <p:blipFill>
          <a:blip r:embed="rId4"/>
          <a:stretch>
            <a:fillRect/>
          </a:stretch>
        </p:blipFill>
        <p:spPr>
          <a:xfrm>
            <a:off x="5540702" y="4322029"/>
            <a:ext cx="2544397" cy="1696265"/>
          </a:xfrm>
          <a:prstGeom prst="rect">
            <a:avLst/>
          </a:prstGeom>
          <a:ln>
            <a:solidFill>
              <a:srgbClr val="000000"/>
            </a:solidFill>
          </a:ln>
        </p:spPr>
      </p:pic>
    </p:spTree>
    <p:extLst>
      <p:ext uri="{BB962C8B-B14F-4D97-AF65-F5344CB8AC3E}">
        <p14:creationId xmlns:p14="http://schemas.microsoft.com/office/powerpoint/2010/main" val="41731554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07887"/>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43658"/>
            <a:ext cx="8229600" cy="1143000"/>
          </a:xfrm>
        </p:spPr>
        <p:txBody>
          <a:bodyPr>
            <a:noAutofit/>
          </a:bodyPr>
          <a:lstStyle/>
          <a:p>
            <a:r>
              <a:rPr lang="en-US" sz="4500" b="1" dirty="0" smtClean="0">
                <a:solidFill>
                  <a:schemeClr val="bg1"/>
                </a:solidFill>
                <a:latin typeface="BlairMdITC TT-Medium"/>
                <a:cs typeface="BlairMdITC TT-Medium"/>
              </a:rPr>
              <a:t>Text selection resources</a:t>
            </a:r>
            <a:endParaRPr lang="en-US" sz="45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10" name="Picture 9" descr="Screen Shot 2013-01-21 at 5.03.38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76" y="1806456"/>
            <a:ext cx="6908800" cy="1282700"/>
          </a:xfrm>
          <a:prstGeom prst="rect">
            <a:avLst/>
          </a:prstGeom>
          <a:ln>
            <a:solidFill>
              <a:srgbClr val="000000"/>
            </a:solidFill>
          </a:ln>
        </p:spPr>
      </p:pic>
      <p:pic>
        <p:nvPicPr>
          <p:cNvPr id="14" name="Picture 13" descr="Screen Shot 2013-01-21 at 5.13.21 PM.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7664" y="3280835"/>
            <a:ext cx="3365500" cy="1397000"/>
          </a:xfrm>
          <a:prstGeom prst="rect">
            <a:avLst/>
          </a:prstGeom>
          <a:ln>
            <a:solidFill>
              <a:srgbClr val="000000"/>
            </a:solidFill>
          </a:ln>
        </p:spPr>
      </p:pic>
      <p:pic>
        <p:nvPicPr>
          <p:cNvPr id="8" name="Picture 7" descr="hoagies-banner-cheetah.gif">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1775" y="5226791"/>
            <a:ext cx="2764910" cy="1531910"/>
          </a:xfrm>
          <a:prstGeom prst="rect">
            <a:avLst/>
          </a:prstGeom>
        </p:spPr>
      </p:pic>
      <p:sp>
        <p:nvSpPr>
          <p:cNvPr id="12" name="TextBox 11"/>
          <p:cNvSpPr txBox="1"/>
          <p:nvPr/>
        </p:nvSpPr>
        <p:spPr>
          <a:xfrm>
            <a:off x="1840820" y="4912674"/>
            <a:ext cx="5412956" cy="369332"/>
          </a:xfrm>
          <a:prstGeom prst="rect">
            <a:avLst/>
          </a:prstGeom>
          <a:noFill/>
        </p:spPr>
        <p:txBody>
          <a:bodyPr wrap="none" rtlCol="0">
            <a:spAutoFit/>
          </a:bodyPr>
          <a:lstStyle/>
          <a:p>
            <a:r>
              <a:rPr lang="en-US" dirty="0" smtClean="0">
                <a:latin typeface="BlairMdITC TT-Medium"/>
                <a:cs typeface="BlairMdITC TT-Medium"/>
              </a:rPr>
              <a:t>Hoagies’ Gifted Education Page</a:t>
            </a:r>
            <a:endParaRPr lang="en-US" dirty="0">
              <a:latin typeface="BlairMdITC TT-Medium"/>
              <a:cs typeface="BlairMdITC TT-Medium"/>
            </a:endParaRPr>
          </a:p>
        </p:txBody>
      </p:sp>
    </p:spTree>
    <p:extLst>
      <p:ext uri="{BB962C8B-B14F-4D97-AF65-F5344CB8AC3E}">
        <p14:creationId xmlns:p14="http://schemas.microsoft.com/office/powerpoint/2010/main" val="37030253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28574"/>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78219"/>
            <a:ext cx="8229600" cy="1143000"/>
          </a:xfrm>
        </p:spPr>
        <p:txBody>
          <a:bodyPr>
            <a:noAutofit/>
          </a:bodyPr>
          <a:lstStyle/>
          <a:p>
            <a:r>
              <a:rPr lang="en-US" sz="3800" dirty="0" smtClean="0">
                <a:solidFill>
                  <a:schemeClr val="bg1"/>
                </a:solidFill>
                <a:latin typeface="BlairMdITC TT-Medium"/>
                <a:cs typeface="BlairMdITC TT-Medium"/>
              </a:rPr>
              <a:t>discussing texts with your child</a:t>
            </a:r>
            <a:endParaRPr lang="en-US" sz="38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8" name="Picture 7"/>
          <p:cNvPicPr>
            <a:picLocks noChangeAspect="1"/>
          </p:cNvPicPr>
          <p:nvPr/>
        </p:nvPicPr>
        <p:blipFill>
          <a:blip r:embed="rId4"/>
          <a:stretch>
            <a:fillRect/>
          </a:stretch>
        </p:blipFill>
        <p:spPr>
          <a:xfrm>
            <a:off x="0" y="1528573"/>
            <a:ext cx="9144000" cy="5329427"/>
          </a:xfrm>
          <a:prstGeom prst="rect">
            <a:avLst/>
          </a:prstGeom>
          <a:ln>
            <a:solidFill>
              <a:schemeClr val="tx1"/>
            </a:solidFill>
          </a:ln>
        </p:spPr>
      </p:pic>
    </p:spTree>
    <p:extLst>
      <p:ext uri="{BB962C8B-B14F-4D97-AF65-F5344CB8AC3E}">
        <p14:creationId xmlns:p14="http://schemas.microsoft.com/office/powerpoint/2010/main" val="20112609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99123"/>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b="1" dirty="0" smtClean="0">
                <a:solidFill>
                  <a:schemeClr val="bg1"/>
                </a:solidFill>
                <a:latin typeface="BlairMdITC TT-Medium"/>
                <a:cs typeface="BlairMdITC TT-Medium"/>
              </a:rPr>
              <a:t>Discuss texts with your child!</a:t>
            </a:r>
            <a:endParaRPr lang="en-US" sz="4500" b="1" dirty="0">
              <a:solidFill>
                <a:schemeClr val="bg1"/>
              </a:solidFill>
              <a:latin typeface="BlairMdITC TT-Medium"/>
              <a:cs typeface="BlairMdITC TT-Medium"/>
            </a:endParaRPr>
          </a:p>
        </p:txBody>
      </p:sp>
      <p:sp>
        <p:nvSpPr>
          <p:cNvPr id="2" name="Content Placeholder 1"/>
          <p:cNvSpPr>
            <a:spLocks noGrp="1"/>
          </p:cNvSpPr>
          <p:nvPr>
            <p:ph idx="1"/>
          </p:nvPr>
        </p:nvSpPr>
        <p:spPr>
          <a:xfrm>
            <a:off x="457200" y="1709552"/>
            <a:ext cx="3960636" cy="4525963"/>
          </a:xfrm>
        </p:spPr>
        <p:txBody>
          <a:bodyPr>
            <a:normAutofit fontScale="92500" lnSpcReduction="10000"/>
          </a:bodyPr>
          <a:lstStyle/>
          <a:p>
            <a:r>
              <a:rPr lang="en-US" dirty="0" smtClean="0">
                <a:latin typeface="Copperplate"/>
                <a:cs typeface="Copperplate"/>
              </a:rPr>
              <a:t>Open ended!</a:t>
            </a:r>
          </a:p>
          <a:p>
            <a:r>
              <a:rPr lang="en-US" dirty="0" smtClean="0">
                <a:latin typeface="Copperplate"/>
                <a:cs typeface="Copperplate"/>
              </a:rPr>
              <a:t>Facilitate vs. Direct</a:t>
            </a:r>
          </a:p>
          <a:p>
            <a:r>
              <a:rPr lang="en-US" dirty="0" smtClean="0">
                <a:latin typeface="Copperplate"/>
                <a:cs typeface="Copperplate"/>
              </a:rPr>
              <a:t>Try to help them recognize and build upon their response.</a:t>
            </a:r>
          </a:p>
          <a:p>
            <a:r>
              <a:rPr lang="en-US" dirty="0" smtClean="0">
                <a:latin typeface="Copperplate"/>
                <a:cs typeface="Copperplate"/>
              </a:rPr>
              <a:t>It is okay if you haven’t read the book!</a:t>
            </a:r>
            <a:endParaRPr lang="en-US" dirty="0">
              <a:latin typeface="Copperplate"/>
              <a:cs typeface="Copperplate"/>
            </a:endParaRPr>
          </a:p>
        </p:txBody>
      </p:sp>
      <p:pic>
        <p:nvPicPr>
          <p:cNvPr id="3" name="Picture 2" descr="mother-and-daughter-discussion-270-thumb-270x27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435" y="2279291"/>
            <a:ext cx="3429000" cy="3429000"/>
          </a:xfrm>
          <a:prstGeom prst="rect">
            <a:avLst/>
          </a:prstGeom>
          <a:ln>
            <a:solidFill>
              <a:srgbClr val="000000"/>
            </a:solidFill>
          </a:ln>
        </p:spPr>
      </p:pic>
    </p:spTree>
    <p:extLst>
      <p:ext uri="{BB962C8B-B14F-4D97-AF65-F5344CB8AC3E}">
        <p14:creationId xmlns:p14="http://schemas.microsoft.com/office/powerpoint/2010/main" val="20903361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99123"/>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b="1" dirty="0" smtClean="0">
                <a:solidFill>
                  <a:schemeClr val="bg1"/>
                </a:solidFill>
                <a:latin typeface="BlairMdITC TT-Medium"/>
                <a:cs typeface="BlairMdITC TT-Medium"/>
              </a:rPr>
              <a:t>Ask questions</a:t>
            </a:r>
            <a:endParaRPr lang="en-US" sz="4500" b="1" dirty="0">
              <a:solidFill>
                <a:schemeClr val="bg1"/>
              </a:solidFill>
              <a:latin typeface="BlairMdITC TT-Medium"/>
              <a:cs typeface="BlairMdITC TT-Medium"/>
            </a:endParaRPr>
          </a:p>
        </p:txBody>
      </p:sp>
      <p:sp>
        <p:nvSpPr>
          <p:cNvPr id="2" name="Content Placeholder 1"/>
          <p:cNvSpPr>
            <a:spLocks noGrp="1"/>
          </p:cNvSpPr>
          <p:nvPr>
            <p:ph idx="1"/>
          </p:nvPr>
        </p:nvSpPr>
        <p:spPr>
          <a:xfrm>
            <a:off x="162673" y="1747441"/>
            <a:ext cx="8765038" cy="3994782"/>
          </a:xfrm>
        </p:spPr>
        <p:txBody>
          <a:bodyPr>
            <a:noAutofit/>
          </a:bodyPr>
          <a:lstStyle/>
          <a:p>
            <a:pPr>
              <a:lnSpc>
                <a:spcPct val="120000"/>
              </a:lnSpc>
            </a:pPr>
            <a:r>
              <a:rPr lang="en-US" sz="2700" dirty="0" smtClean="0">
                <a:solidFill>
                  <a:srgbClr val="4F81BD"/>
                </a:solidFill>
                <a:latin typeface="Copperplate"/>
                <a:cs typeface="Copperplate"/>
              </a:rPr>
              <a:t>Factual Questions </a:t>
            </a:r>
            <a:r>
              <a:rPr lang="en-US" sz="2700" dirty="0" smtClean="0">
                <a:latin typeface="Copperplate"/>
                <a:cs typeface="Copperplate"/>
              </a:rPr>
              <a:t>= What happened?</a:t>
            </a:r>
          </a:p>
          <a:p>
            <a:pPr>
              <a:lnSpc>
                <a:spcPct val="120000"/>
              </a:lnSpc>
            </a:pPr>
            <a:r>
              <a:rPr lang="en-US" sz="2700" dirty="0" smtClean="0">
                <a:solidFill>
                  <a:srgbClr val="4F81BD"/>
                </a:solidFill>
                <a:latin typeface="Copperplate"/>
                <a:cs typeface="Copperplate"/>
              </a:rPr>
              <a:t>Interpretive questions </a:t>
            </a:r>
            <a:r>
              <a:rPr lang="en-US" sz="2700" dirty="0" smtClean="0">
                <a:latin typeface="Copperplate"/>
                <a:cs typeface="Copperplate"/>
              </a:rPr>
              <a:t>= Why did it happen?</a:t>
            </a:r>
          </a:p>
          <a:p>
            <a:pPr>
              <a:lnSpc>
                <a:spcPct val="120000"/>
              </a:lnSpc>
            </a:pPr>
            <a:r>
              <a:rPr lang="en-US" sz="2700" dirty="0" smtClean="0">
                <a:solidFill>
                  <a:schemeClr val="accent1"/>
                </a:solidFill>
                <a:latin typeface="Copperplate"/>
                <a:cs typeface="Copperplate"/>
              </a:rPr>
              <a:t>Divergent questions </a:t>
            </a:r>
            <a:r>
              <a:rPr lang="en-US" sz="2700" dirty="0" smtClean="0">
                <a:latin typeface="Copperplate"/>
                <a:cs typeface="Copperplate"/>
              </a:rPr>
              <a:t>= what if something else happened?  If…, then…</a:t>
            </a:r>
          </a:p>
          <a:p>
            <a:pPr>
              <a:lnSpc>
                <a:spcPct val="120000"/>
              </a:lnSpc>
            </a:pPr>
            <a:r>
              <a:rPr lang="en-US" sz="2700" dirty="0" smtClean="0">
                <a:solidFill>
                  <a:srgbClr val="4F81BD"/>
                </a:solidFill>
                <a:latin typeface="Copperplate"/>
                <a:cs typeface="Copperplate"/>
              </a:rPr>
              <a:t>Evaluative questions </a:t>
            </a:r>
            <a:r>
              <a:rPr lang="en-US" sz="2700" dirty="0" smtClean="0">
                <a:latin typeface="Copperplate"/>
                <a:cs typeface="Copperplate"/>
              </a:rPr>
              <a:t>= what did you think about what happened?  What would you have done?</a:t>
            </a:r>
            <a:endParaRPr lang="en-US" sz="2700" dirty="0">
              <a:latin typeface="Copperplate"/>
              <a:cs typeface="Copperplate"/>
            </a:endParaRPr>
          </a:p>
        </p:txBody>
      </p:sp>
      <p:pic>
        <p:nvPicPr>
          <p:cNvPr id="3" name="Picture 2"/>
          <p:cNvPicPr>
            <a:picLocks noChangeAspect="1"/>
          </p:cNvPicPr>
          <p:nvPr/>
        </p:nvPicPr>
        <p:blipFill>
          <a:blip r:embed="rId3"/>
          <a:stretch>
            <a:fillRect/>
          </a:stretch>
        </p:blipFill>
        <p:spPr>
          <a:xfrm>
            <a:off x="3479045" y="5369562"/>
            <a:ext cx="2023231" cy="1342473"/>
          </a:xfrm>
          <a:prstGeom prst="rect">
            <a:avLst/>
          </a:prstGeom>
          <a:ln>
            <a:solidFill>
              <a:schemeClr val="tx1"/>
            </a:solidFill>
          </a:ln>
        </p:spPr>
      </p:pic>
    </p:spTree>
    <p:extLst>
      <p:ext uri="{BB962C8B-B14F-4D97-AF65-F5344CB8AC3E}">
        <p14:creationId xmlns:p14="http://schemas.microsoft.com/office/powerpoint/2010/main" val="23914730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93189"/>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77399"/>
            <a:ext cx="8229600" cy="1143000"/>
          </a:xfrm>
        </p:spPr>
        <p:txBody>
          <a:bodyPr>
            <a:noAutofit/>
          </a:bodyPr>
          <a:lstStyle/>
          <a:p>
            <a:r>
              <a:rPr lang="en-US" sz="4800" b="1" dirty="0" smtClean="0">
                <a:solidFill>
                  <a:schemeClr val="bg1"/>
                </a:solidFill>
                <a:latin typeface="BlairMdITC TT-Medium"/>
                <a:cs typeface="BlairMdITC TT-Medium"/>
              </a:rPr>
              <a:t>What gifted readers need</a:t>
            </a:r>
            <a:endParaRPr lang="en-US" sz="48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6" name="TextBox 5"/>
          <p:cNvSpPr txBox="1"/>
          <p:nvPr/>
        </p:nvSpPr>
        <p:spPr>
          <a:xfrm>
            <a:off x="272817" y="1900590"/>
            <a:ext cx="4329095" cy="4133439"/>
          </a:xfrm>
          <a:prstGeom prst="rect">
            <a:avLst/>
          </a:prstGeom>
          <a:noFill/>
        </p:spPr>
        <p:txBody>
          <a:bodyPr wrap="square" rtlCol="0">
            <a:spAutoFit/>
          </a:bodyPr>
          <a:lstStyle/>
          <a:p>
            <a:pPr>
              <a:lnSpc>
                <a:spcPct val="70000"/>
              </a:lnSpc>
              <a:spcAft>
                <a:spcPts val="1200"/>
              </a:spcAft>
            </a:pPr>
            <a:r>
              <a:rPr lang="en-US" sz="3200" dirty="0" smtClean="0">
                <a:solidFill>
                  <a:srgbClr val="000000"/>
                </a:solidFill>
                <a:latin typeface="Copperplate"/>
                <a:cs typeface="Copperplate"/>
              </a:rPr>
              <a:t>Texts that help them…</a:t>
            </a:r>
          </a:p>
          <a:p>
            <a:pPr marL="457200" indent="-457200">
              <a:lnSpc>
                <a:spcPct val="70000"/>
              </a:lnSpc>
              <a:spcAft>
                <a:spcPts val="1200"/>
              </a:spcAft>
              <a:buFont typeface="Arial"/>
              <a:buChar char="•"/>
            </a:pPr>
            <a:r>
              <a:rPr lang="en-US" sz="2800" dirty="0" smtClean="0">
                <a:solidFill>
                  <a:srgbClr val="000000"/>
                </a:solidFill>
                <a:latin typeface="Copperplate"/>
                <a:cs typeface="Copperplate"/>
              </a:rPr>
              <a:t>Establish an identity.</a:t>
            </a:r>
          </a:p>
          <a:p>
            <a:pPr marL="457200" indent="-457200">
              <a:lnSpc>
                <a:spcPct val="70000"/>
              </a:lnSpc>
              <a:spcAft>
                <a:spcPts val="1200"/>
              </a:spcAft>
              <a:buFont typeface="Arial"/>
              <a:buChar char="•"/>
            </a:pPr>
            <a:r>
              <a:rPr lang="en-US" sz="2800" dirty="0" smtClean="0">
                <a:solidFill>
                  <a:srgbClr val="000000"/>
                </a:solidFill>
                <a:latin typeface="Copperplate"/>
                <a:cs typeface="Copperplate"/>
              </a:rPr>
              <a:t>Allow them to escape.</a:t>
            </a:r>
          </a:p>
          <a:p>
            <a:pPr marL="457200" indent="-457200">
              <a:lnSpc>
                <a:spcPct val="70000"/>
              </a:lnSpc>
              <a:spcAft>
                <a:spcPts val="1200"/>
              </a:spcAft>
              <a:buFont typeface="Arial"/>
              <a:buChar char="•"/>
            </a:pPr>
            <a:r>
              <a:rPr lang="en-US" sz="2800" dirty="0" smtClean="0">
                <a:solidFill>
                  <a:srgbClr val="000000"/>
                </a:solidFill>
                <a:latin typeface="Copperplate"/>
                <a:cs typeface="Copperplate"/>
              </a:rPr>
              <a:t>Foster and maintain relationships with others.</a:t>
            </a:r>
          </a:p>
          <a:p>
            <a:pPr marL="457200" indent="-457200">
              <a:lnSpc>
                <a:spcPct val="70000"/>
              </a:lnSpc>
              <a:spcAft>
                <a:spcPts val="1200"/>
              </a:spcAft>
              <a:buFont typeface="Arial"/>
              <a:buChar char="•"/>
            </a:pPr>
            <a:r>
              <a:rPr lang="en-US" sz="2800" dirty="0" smtClean="0">
                <a:solidFill>
                  <a:srgbClr val="000000"/>
                </a:solidFill>
                <a:latin typeface="Copperplate"/>
                <a:cs typeface="Copperplate"/>
              </a:rPr>
              <a:t>Learn how to use their abilities.</a:t>
            </a:r>
          </a:p>
        </p:txBody>
      </p:sp>
      <p:sp>
        <p:nvSpPr>
          <p:cNvPr id="8" name="TextBox 7"/>
          <p:cNvSpPr txBox="1"/>
          <p:nvPr/>
        </p:nvSpPr>
        <p:spPr>
          <a:xfrm>
            <a:off x="272817" y="6158882"/>
            <a:ext cx="8892711" cy="338554"/>
          </a:xfrm>
          <a:prstGeom prst="rect">
            <a:avLst/>
          </a:prstGeom>
          <a:noFill/>
        </p:spPr>
        <p:txBody>
          <a:bodyPr wrap="square" rtlCol="0">
            <a:spAutoFit/>
          </a:bodyPr>
          <a:lstStyle/>
          <a:p>
            <a:r>
              <a:rPr lang="en-US" sz="1600" i="1" dirty="0" err="1"/>
              <a:t>L</a:t>
            </a:r>
            <a:r>
              <a:rPr lang="en-US" sz="1600" i="1" dirty="0" err="1" smtClean="0"/>
              <a:t>evande</a:t>
            </a:r>
            <a:r>
              <a:rPr lang="en-US" sz="1600" i="1" dirty="0" smtClean="0"/>
              <a:t>, D. (1999). Gifted readers and reading instruction.  California Association for the Gifted. 30(1)</a:t>
            </a:r>
            <a:endParaRPr lang="en-US" sz="1600" dirty="0"/>
          </a:p>
        </p:txBody>
      </p:sp>
      <p:pic>
        <p:nvPicPr>
          <p:cNvPr id="10" name="Content Placeholder 12"/>
          <p:cNvPicPr>
            <a:picLocks noGrp="1" noChangeAspect="1"/>
          </p:cNvPicPr>
          <p:nvPr>
            <p:ph sz="half" idx="4294967295"/>
          </p:nvPr>
        </p:nvPicPr>
        <p:blipFill>
          <a:blip r:embed="rId4"/>
          <a:srcRect l="12295" r="12295"/>
          <a:stretch>
            <a:fillRect/>
          </a:stretch>
        </p:blipFill>
        <p:spPr>
          <a:xfrm>
            <a:off x="4912269" y="2116231"/>
            <a:ext cx="3742297" cy="3659952"/>
          </a:xfrm>
          <a:prstGeom prst="rect">
            <a:avLst/>
          </a:prstGeom>
          <a:ln>
            <a:solidFill>
              <a:srgbClr val="000000"/>
            </a:solidFill>
          </a:ln>
        </p:spPr>
      </p:pic>
    </p:spTree>
    <p:extLst>
      <p:ext uri="{BB962C8B-B14F-4D97-AF65-F5344CB8AC3E}">
        <p14:creationId xmlns:p14="http://schemas.microsoft.com/office/powerpoint/2010/main" val="9547625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46156"/>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b="1" dirty="0" err="1" smtClean="0">
                <a:solidFill>
                  <a:schemeClr val="bg1"/>
                </a:solidFill>
                <a:latin typeface="BlairMdITC TT-Medium"/>
                <a:cs typeface="BlairMdITC TT-Medium"/>
              </a:rPr>
              <a:t>Bibliotherapy</a:t>
            </a:r>
            <a:endParaRPr lang="en-US" sz="4500" b="1" dirty="0">
              <a:solidFill>
                <a:schemeClr val="bg1"/>
              </a:solidFill>
              <a:latin typeface="BlairMdITC TT-Medium"/>
              <a:cs typeface="BlairMdITC TT-Medium"/>
            </a:endParaRPr>
          </a:p>
        </p:txBody>
      </p:sp>
      <p:pic>
        <p:nvPicPr>
          <p:cNvPr id="13" name="Content Placeholder 12"/>
          <p:cNvPicPr>
            <a:picLocks noGrp="1" noChangeAspect="1"/>
          </p:cNvPicPr>
          <p:nvPr>
            <p:ph sz="half" idx="1"/>
          </p:nvPr>
        </p:nvPicPr>
        <p:blipFill>
          <a:blip r:embed="rId3"/>
          <a:srcRect l="17096" r="17096"/>
          <a:stretch>
            <a:fillRect/>
          </a:stretch>
        </p:blipFill>
        <p:spPr>
          <a:xfrm>
            <a:off x="309938" y="1874465"/>
            <a:ext cx="4038600" cy="4525963"/>
          </a:xfrm>
          <a:prstGeom prst="rect">
            <a:avLst/>
          </a:prstGeom>
          <a:ln>
            <a:solidFill>
              <a:srgbClr val="000000"/>
            </a:solidFill>
          </a:ln>
        </p:spPr>
      </p:pic>
      <p:sp>
        <p:nvSpPr>
          <p:cNvPr id="15" name="Content Placeholder 14"/>
          <p:cNvSpPr>
            <a:spLocks noGrp="1"/>
          </p:cNvSpPr>
          <p:nvPr>
            <p:ph sz="half" idx="2"/>
          </p:nvPr>
        </p:nvSpPr>
        <p:spPr>
          <a:xfrm>
            <a:off x="4648200" y="1839465"/>
            <a:ext cx="4038600" cy="4525963"/>
          </a:xfrm>
        </p:spPr>
        <p:txBody>
          <a:bodyPr/>
          <a:lstStyle/>
          <a:p>
            <a:r>
              <a:rPr lang="en-US" dirty="0" smtClean="0">
                <a:latin typeface="Copperplate"/>
                <a:cs typeface="Copperplate"/>
              </a:rPr>
              <a:t>What is the main character’s biggest problem?</a:t>
            </a:r>
          </a:p>
          <a:p>
            <a:r>
              <a:rPr lang="en-US" dirty="0" smtClean="0">
                <a:latin typeface="Copperplate"/>
                <a:cs typeface="Copperplate"/>
              </a:rPr>
              <a:t>How do you think s/he feels when…?</a:t>
            </a:r>
          </a:p>
          <a:p>
            <a:r>
              <a:rPr lang="en-US" dirty="0" smtClean="0">
                <a:latin typeface="Copperplate"/>
                <a:cs typeface="Copperplate"/>
              </a:rPr>
              <a:t>Why is it hard to…?</a:t>
            </a:r>
          </a:p>
          <a:p>
            <a:r>
              <a:rPr lang="en-US" dirty="0" smtClean="0">
                <a:latin typeface="Copperplate"/>
                <a:cs typeface="Copperplate"/>
              </a:rPr>
              <a:t>When do you…?</a:t>
            </a:r>
            <a:endParaRPr lang="en-US" dirty="0">
              <a:latin typeface="Copperplate"/>
              <a:cs typeface="Copperplate"/>
            </a:endParaRPr>
          </a:p>
        </p:txBody>
      </p:sp>
      <p:pic>
        <p:nvPicPr>
          <p:cNvPr id="11" name="Picture 10" descr="DrakeSeal.png"/>
          <p:cNvPicPr>
            <a:picLocks noChangeAspect="1"/>
          </p:cNvPicPr>
          <p:nvPr/>
        </p:nvPicPr>
        <p:blipFill>
          <a:blip r:embed="rId4">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Tree>
    <p:extLst>
      <p:ext uri="{BB962C8B-B14F-4D97-AF65-F5344CB8AC3E}">
        <p14:creationId xmlns:p14="http://schemas.microsoft.com/office/powerpoint/2010/main" val="7267129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52090"/>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04599"/>
            <a:ext cx="8229600" cy="1143000"/>
          </a:xfrm>
        </p:spPr>
        <p:txBody>
          <a:bodyPr>
            <a:noAutofit/>
          </a:bodyPr>
          <a:lstStyle/>
          <a:p>
            <a:r>
              <a:rPr lang="en-US" sz="4000" b="1" dirty="0" smtClean="0">
                <a:solidFill>
                  <a:schemeClr val="bg1"/>
                </a:solidFill>
                <a:latin typeface="BlairMdITC TT-Medium"/>
                <a:cs typeface="BlairMdITC TT-Medium"/>
              </a:rPr>
              <a:t>Myths about gifted readers</a:t>
            </a:r>
            <a:endParaRPr lang="en-US" sz="40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3" name="Picture 2" descr="bankruptcy-myth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52089"/>
            <a:ext cx="9205002" cy="5376462"/>
          </a:xfrm>
          <a:prstGeom prst="rect">
            <a:avLst/>
          </a:prstGeom>
        </p:spPr>
      </p:pic>
    </p:spTree>
    <p:extLst>
      <p:ext uri="{BB962C8B-B14F-4D97-AF65-F5344CB8AC3E}">
        <p14:creationId xmlns:p14="http://schemas.microsoft.com/office/powerpoint/2010/main" val="9309060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46156"/>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b="1" dirty="0" err="1" smtClean="0">
                <a:solidFill>
                  <a:schemeClr val="bg1"/>
                </a:solidFill>
                <a:latin typeface="BlairMdITC TT-Medium"/>
                <a:cs typeface="BlairMdITC TT-Medium"/>
              </a:rPr>
              <a:t>Bibliotherapy</a:t>
            </a:r>
            <a:endParaRPr lang="en-US" sz="45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8" name="Content Placeholder 12"/>
          <p:cNvPicPr>
            <a:picLocks noGrp="1" noChangeAspect="1"/>
          </p:cNvPicPr>
          <p:nvPr>
            <p:ph sz="half" idx="1"/>
          </p:nvPr>
        </p:nvPicPr>
        <p:blipFill>
          <a:blip r:embed="rId4"/>
          <a:srcRect l="17096" r="17096"/>
          <a:stretch>
            <a:fillRect/>
          </a:stretch>
        </p:blipFill>
        <p:spPr>
          <a:xfrm>
            <a:off x="4889101" y="2146011"/>
            <a:ext cx="3382405" cy="3416347"/>
          </a:xfrm>
          <a:prstGeom prst="rect">
            <a:avLst/>
          </a:prstGeom>
          <a:ln>
            <a:solidFill>
              <a:srgbClr val="000000"/>
            </a:solidFill>
          </a:ln>
        </p:spPr>
      </p:pic>
      <p:pic>
        <p:nvPicPr>
          <p:cNvPr id="10" name="Picture 9" descr="bibliotherapy-when-kids-need-books-a-guide-for-those-in-need-of-reassurance-and-their-teachers-parents-and-friend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975" y="1788825"/>
            <a:ext cx="3432967" cy="4722033"/>
          </a:xfrm>
          <a:prstGeom prst="rect">
            <a:avLst/>
          </a:prstGeom>
          <a:ln>
            <a:solidFill>
              <a:srgbClr val="000000"/>
            </a:solidFill>
          </a:ln>
        </p:spPr>
      </p:pic>
    </p:spTree>
    <p:extLst>
      <p:ext uri="{BB962C8B-B14F-4D97-AF65-F5344CB8AC3E}">
        <p14:creationId xmlns:p14="http://schemas.microsoft.com/office/powerpoint/2010/main" val="5966834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99123"/>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22184"/>
            <a:ext cx="8229600" cy="1143000"/>
          </a:xfrm>
        </p:spPr>
        <p:txBody>
          <a:bodyPr>
            <a:noAutofit/>
          </a:bodyPr>
          <a:lstStyle/>
          <a:p>
            <a:r>
              <a:rPr lang="en-US" sz="4000" b="1" dirty="0" smtClean="0">
                <a:solidFill>
                  <a:schemeClr val="bg1"/>
                </a:solidFill>
                <a:latin typeface="BlairMdITC TT-Medium"/>
                <a:cs typeface="BlairMdITC TT-Medium"/>
              </a:rPr>
              <a:t>Helping your child read closely</a:t>
            </a:r>
            <a:endParaRPr lang="en-US" sz="4000" b="1" dirty="0">
              <a:solidFill>
                <a:schemeClr val="bg1"/>
              </a:solidFill>
              <a:latin typeface="BlairMdITC TT-Medium"/>
              <a:cs typeface="BlairMdITC TT-Medium"/>
            </a:endParaRPr>
          </a:p>
        </p:txBody>
      </p:sp>
      <p:pic>
        <p:nvPicPr>
          <p:cNvPr id="3" name="Picture 2"/>
          <p:cNvPicPr>
            <a:picLocks noChangeAspect="1"/>
          </p:cNvPicPr>
          <p:nvPr/>
        </p:nvPicPr>
        <p:blipFill>
          <a:blip r:embed="rId3"/>
          <a:stretch>
            <a:fillRect/>
          </a:stretch>
        </p:blipFill>
        <p:spPr>
          <a:xfrm>
            <a:off x="0" y="1599123"/>
            <a:ext cx="9165527" cy="5298618"/>
          </a:xfrm>
          <a:prstGeom prst="rect">
            <a:avLst/>
          </a:prstGeom>
        </p:spPr>
      </p:pic>
    </p:spTree>
    <p:extLst>
      <p:ext uri="{BB962C8B-B14F-4D97-AF65-F5344CB8AC3E}">
        <p14:creationId xmlns:p14="http://schemas.microsoft.com/office/powerpoint/2010/main" val="11051366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99123"/>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b="1" dirty="0" smtClean="0">
                <a:solidFill>
                  <a:schemeClr val="bg1"/>
                </a:solidFill>
                <a:latin typeface="BlairMdITC TT-Medium"/>
                <a:cs typeface="BlairMdITC TT-Medium"/>
              </a:rPr>
              <a:t>What is close reading?</a:t>
            </a:r>
            <a:endParaRPr lang="en-US" sz="4500" b="1" dirty="0">
              <a:solidFill>
                <a:schemeClr val="bg1"/>
              </a:solidFill>
              <a:latin typeface="BlairMdITC TT-Medium"/>
              <a:cs typeface="BlairMdITC TT-Medium"/>
            </a:endParaRPr>
          </a:p>
        </p:txBody>
      </p:sp>
      <p:sp>
        <p:nvSpPr>
          <p:cNvPr id="15" name="TextBox 14"/>
          <p:cNvSpPr txBox="1"/>
          <p:nvPr/>
        </p:nvSpPr>
        <p:spPr>
          <a:xfrm>
            <a:off x="240260" y="5125421"/>
            <a:ext cx="8600460" cy="1677382"/>
          </a:xfrm>
          <a:prstGeom prst="rect">
            <a:avLst/>
          </a:prstGeom>
          <a:noFill/>
        </p:spPr>
        <p:txBody>
          <a:bodyPr wrap="square" rtlCol="0">
            <a:spAutoFit/>
          </a:bodyPr>
          <a:lstStyle/>
          <a:p>
            <a:pPr algn="ctr"/>
            <a:r>
              <a:rPr lang="en-US" sz="2400" dirty="0" smtClean="0">
                <a:latin typeface="Copperplate"/>
                <a:cs typeface="Copperplate"/>
              </a:rPr>
              <a:t>“An intensive </a:t>
            </a:r>
            <a:r>
              <a:rPr lang="en-US" sz="2400" dirty="0">
                <a:latin typeface="Copperplate"/>
                <a:cs typeface="Copperplate"/>
              </a:rPr>
              <a:t>analysis of a text in order to come to terms with what it says, </a:t>
            </a:r>
            <a:r>
              <a:rPr lang="en-US" sz="2400" dirty="0" smtClean="0">
                <a:latin typeface="Copperplate"/>
                <a:cs typeface="Copperplate"/>
              </a:rPr>
              <a:t>how </a:t>
            </a:r>
            <a:r>
              <a:rPr lang="en-US" sz="2400" dirty="0">
                <a:latin typeface="Copperplate"/>
                <a:cs typeface="Copperplate"/>
              </a:rPr>
              <a:t>it says it, and what it means</a:t>
            </a:r>
            <a:r>
              <a:rPr lang="en-US" sz="2400" dirty="0" smtClean="0">
                <a:latin typeface="Copperplate"/>
                <a:cs typeface="Copperplate"/>
              </a:rPr>
              <a:t>.” </a:t>
            </a:r>
          </a:p>
          <a:p>
            <a:pPr algn="ctr"/>
            <a:endParaRPr lang="en-US" sz="900" dirty="0" smtClean="0"/>
          </a:p>
          <a:p>
            <a:pPr algn="ctr"/>
            <a:r>
              <a:rPr lang="en-US" sz="2200" i="1" dirty="0" smtClean="0">
                <a:latin typeface="Copperplate"/>
                <a:cs typeface="Copperplate"/>
              </a:rPr>
              <a:t>~ Tim Shanahan ~</a:t>
            </a:r>
            <a:endParaRPr lang="en-US" sz="2200" i="1" dirty="0">
              <a:latin typeface="Copperplate"/>
              <a:cs typeface="Copperplate"/>
            </a:endParaRPr>
          </a:p>
        </p:txBody>
      </p:sp>
      <p:pic>
        <p:nvPicPr>
          <p:cNvPr id="18" name="Picture 17"/>
          <p:cNvPicPr>
            <a:picLocks noChangeAspect="1"/>
          </p:cNvPicPr>
          <p:nvPr/>
        </p:nvPicPr>
        <p:blipFill>
          <a:blip r:embed="rId3"/>
          <a:stretch>
            <a:fillRect/>
          </a:stretch>
        </p:blipFill>
        <p:spPr>
          <a:xfrm>
            <a:off x="1388651" y="1790311"/>
            <a:ext cx="4826000" cy="3200400"/>
          </a:xfrm>
          <a:prstGeom prst="rect">
            <a:avLst/>
          </a:prstGeom>
          <a:ln>
            <a:noFill/>
          </a:ln>
        </p:spPr>
      </p:pic>
      <p:sp>
        <p:nvSpPr>
          <p:cNvPr id="19" name="Rectangle 18"/>
          <p:cNvSpPr/>
          <p:nvPr/>
        </p:nvSpPr>
        <p:spPr>
          <a:xfrm>
            <a:off x="2635935" y="1732579"/>
            <a:ext cx="3578716" cy="337359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2919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99123"/>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45701"/>
            <a:ext cx="8229600" cy="1143000"/>
          </a:xfrm>
        </p:spPr>
        <p:txBody>
          <a:bodyPr>
            <a:noAutofit/>
          </a:bodyPr>
          <a:lstStyle/>
          <a:p>
            <a:r>
              <a:rPr lang="en-US" sz="4500" b="1" dirty="0" smtClean="0">
                <a:solidFill>
                  <a:schemeClr val="bg1"/>
                </a:solidFill>
                <a:latin typeface="BlairMdITC TT-Medium"/>
                <a:cs typeface="BlairMdITC TT-Medium"/>
              </a:rPr>
              <a:t>What is close reading?</a:t>
            </a:r>
            <a:endParaRPr lang="en-US" sz="4500" b="1" dirty="0">
              <a:solidFill>
                <a:schemeClr val="bg1"/>
              </a:solidFill>
              <a:latin typeface="BlairMdITC TT-Medium"/>
              <a:cs typeface="BlairMdITC TT-Medium"/>
            </a:endParaRPr>
          </a:p>
        </p:txBody>
      </p:sp>
      <p:sp>
        <p:nvSpPr>
          <p:cNvPr id="2" name="TextBox 1"/>
          <p:cNvSpPr txBox="1"/>
          <p:nvPr/>
        </p:nvSpPr>
        <p:spPr>
          <a:xfrm>
            <a:off x="424966" y="4761699"/>
            <a:ext cx="8004006" cy="1985159"/>
          </a:xfrm>
          <a:prstGeom prst="rect">
            <a:avLst/>
          </a:prstGeom>
          <a:noFill/>
        </p:spPr>
        <p:txBody>
          <a:bodyPr wrap="square" rtlCol="0">
            <a:spAutoFit/>
          </a:bodyPr>
          <a:lstStyle/>
          <a:p>
            <a:pPr algn="ctr"/>
            <a:r>
              <a:rPr lang="en-US" sz="1900" i="1" dirty="0" smtClean="0">
                <a:latin typeface="Copperplate"/>
                <a:cs typeface="Copperplate"/>
              </a:rPr>
              <a:t>“Close reading should suggest close attention to the text; close attention to the relevant experience, thought, and memory of the reader; close attention to the responses and interpretations of other readers; and close attention to the interactions among those elements.”</a:t>
            </a:r>
          </a:p>
          <a:p>
            <a:pPr algn="ctr"/>
            <a:endParaRPr lang="en-US" sz="900" i="1" dirty="0" smtClean="0">
              <a:latin typeface="Copperplate"/>
              <a:cs typeface="Copperplate"/>
            </a:endParaRPr>
          </a:p>
          <a:p>
            <a:pPr algn="ctr"/>
            <a:r>
              <a:rPr lang="en-US" sz="1900" i="1" dirty="0" smtClean="0">
                <a:latin typeface="Copperplate"/>
                <a:cs typeface="Copperplate"/>
              </a:rPr>
              <a:t>~ </a:t>
            </a:r>
            <a:r>
              <a:rPr lang="en-US" sz="1900" i="1" dirty="0" err="1" smtClean="0">
                <a:latin typeface="Copperplate"/>
                <a:cs typeface="Copperplate"/>
              </a:rPr>
              <a:t>Kylene</a:t>
            </a:r>
            <a:r>
              <a:rPr lang="en-US" sz="1900" i="1" dirty="0" smtClean="0">
                <a:latin typeface="Copperplate"/>
                <a:cs typeface="Copperplate"/>
              </a:rPr>
              <a:t> Beers ~</a:t>
            </a:r>
            <a:endParaRPr lang="en-US" sz="1900" i="1" dirty="0">
              <a:latin typeface="Copperplate"/>
              <a:cs typeface="Copperplate"/>
            </a:endParaRPr>
          </a:p>
        </p:txBody>
      </p:sp>
      <p:pic>
        <p:nvPicPr>
          <p:cNvPr id="6" name="Picture 5"/>
          <p:cNvPicPr>
            <a:picLocks noChangeAspect="1"/>
          </p:cNvPicPr>
          <p:nvPr/>
        </p:nvPicPr>
        <p:blipFill>
          <a:blip r:embed="rId3"/>
          <a:stretch>
            <a:fillRect/>
          </a:stretch>
        </p:blipFill>
        <p:spPr>
          <a:xfrm>
            <a:off x="2097201" y="1838533"/>
            <a:ext cx="4694659" cy="2769215"/>
          </a:xfrm>
          <a:prstGeom prst="rect">
            <a:avLst/>
          </a:prstGeom>
        </p:spPr>
      </p:pic>
    </p:spTree>
    <p:extLst>
      <p:ext uri="{BB962C8B-B14F-4D97-AF65-F5344CB8AC3E}">
        <p14:creationId xmlns:p14="http://schemas.microsoft.com/office/powerpoint/2010/main" val="11191251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99123"/>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45701"/>
            <a:ext cx="8229600" cy="1143000"/>
          </a:xfrm>
        </p:spPr>
        <p:txBody>
          <a:bodyPr>
            <a:noAutofit/>
          </a:bodyPr>
          <a:lstStyle/>
          <a:p>
            <a:r>
              <a:rPr lang="en-US" sz="4500" b="1" dirty="0" smtClean="0">
                <a:solidFill>
                  <a:schemeClr val="bg1"/>
                </a:solidFill>
                <a:latin typeface="BlairMdITC TT-Medium"/>
                <a:cs typeface="BlairMdITC TT-Medium"/>
              </a:rPr>
              <a:t>Characteristics of close reading</a:t>
            </a:r>
            <a:endParaRPr lang="en-US" sz="4500" b="1" dirty="0">
              <a:solidFill>
                <a:schemeClr val="bg1"/>
              </a:solidFill>
              <a:latin typeface="BlairMdITC TT-Medium"/>
              <a:cs typeface="BlairMdITC TT-Medium"/>
            </a:endParaRPr>
          </a:p>
        </p:txBody>
      </p:sp>
      <p:sp>
        <p:nvSpPr>
          <p:cNvPr id="2" name="TextBox 1"/>
          <p:cNvSpPr txBox="1"/>
          <p:nvPr/>
        </p:nvSpPr>
        <p:spPr>
          <a:xfrm>
            <a:off x="348007" y="1945514"/>
            <a:ext cx="4808420" cy="4928016"/>
          </a:xfrm>
          <a:prstGeom prst="rect">
            <a:avLst/>
          </a:prstGeom>
          <a:noFill/>
        </p:spPr>
        <p:txBody>
          <a:bodyPr wrap="square" rtlCol="0">
            <a:spAutoFit/>
          </a:bodyPr>
          <a:lstStyle/>
          <a:p>
            <a:pPr marL="285750" indent="-285750">
              <a:lnSpc>
                <a:spcPct val="110000"/>
              </a:lnSpc>
              <a:buFont typeface="Arial"/>
              <a:buChar char="•"/>
            </a:pPr>
            <a:r>
              <a:rPr lang="en-US" sz="2200" dirty="0" smtClean="0">
                <a:latin typeface="BlairMdITC TT-Medium"/>
                <a:cs typeface="BlairMdITC TT-Medium"/>
              </a:rPr>
              <a:t>works best with a short passages</a:t>
            </a:r>
          </a:p>
          <a:p>
            <a:pPr>
              <a:lnSpc>
                <a:spcPct val="110000"/>
              </a:lnSpc>
            </a:pPr>
            <a:endParaRPr lang="en-US" sz="2200" dirty="0" smtClean="0">
              <a:latin typeface="BlairMdITC TT-Medium"/>
              <a:cs typeface="BlairMdITC TT-Medium"/>
            </a:endParaRPr>
          </a:p>
          <a:p>
            <a:pPr marL="285750" indent="-285750">
              <a:lnSpc>
                <a:spcPct val="110000"/>
              </a:lnSpc>
              <a:buFont typeface="Arial"/>
              <a:buChar char="•"/>
            </a:pPr>
            <a:r>
              <a:rPr lang="en-US" sz="2200" dirty="0">
                <a:latin typeface="BlairMdITC TT-Medium"/>
                <a:cs typeface="BlairMdITC TT-Medium"/>
              </a:rPr>
              <a:t>Involves careful and purposeful re-reading.</a:t>
            </a:r>
          </a:p>
          <a:p>
            <a:pPr marL="285750" indent="-285750">
              <a:lnSpc>
                <a:spcPct val="110000"/>
              </a:lnSpc>
              <a:buFont typeface="Arial"/>
              <a:buChar char="•"/>
            </a:pPr>
            <a:endParaRPr lang="en-US" sz="2200" dirty="0" smtClean="0">
              <a:latin typeface="BlairMdITC TT-Medium"/>
              <a:cs typeface="BlairMdITC TT-Medium"/>
            </a:endParaRPr>
          </a:p>
          <a:p>
            <a:pPr marL="285750" indent="-285750">
              <a:lnSpc>
                <a:spcPct val="110000"/>
              </a:lnSpc>
              <a:buFont typeface="Arial"/>
              <a:buChar char="•"/>
            </a:pPr>
            <a:r>
              <a:rPr lang="en-US" sz="2200" dirty="0" smtClean="0">
                <a:latin typeface="BlairMdITC TT-Medium"/>
                <a:cs typeface="BlairMdITC TT-Medium"/>
              </a:rPr>
              <a:t>Involves asking questions and making connections to other parts of the text</a:t>
            </a:r>
          </a:p>
          <a:p>
            <a:pPr marL="285750" indent="-285750">
              <a:lnSpc>
                <a:spcPct val="110000"/>
              </a:lnSpc>
              <a:buFont typeface="Arial"/>
              <a:buChar char="•"/>
            </a:pPr>
            <a:endParaRPr lang="en-US" sz="2200" dirty="0" smtClean="0">
              <a:latin typeface="BlairMdITC TT-Medium"/>
              <a:cs typeface="BlairMdITC TT-Medium"/>
            </a:endParaRPr>
          </a:p>
        </p:txBody>
      </p:sp>
      <p:pic>
        <p:nvPicPr>
          <p:cNvPr id="3" name="Picture 2"/>
          <p:cNvPicPr>
            <a:picLocks noChangeAspect="1"/>
          </p:cNvPicPr>
          <p:nvPr/>
        </p:nvPicPr>
        <p:blipFill>
          <a:blip r:embed="rId3"/>
          <a:stretch>
            <a:fillRect/>
          </a:stretch>
        </p:blipFill>
        <p:spPr>
          <a:xfrm>
            <a:off x="5541235" y="2596706"/>
            <a:ext cx="2967832" cy="2967832"/>
          </a:xfrm>
          <a:prstGeom prst="rect">
            <a:avLst/>
          </a:prstGeom>
          <a:ln>
            <a:solidFill>
              <a:srgbClr val="000000"/>
            </a:solidFill>
          </a:ln>
        </p:spPr>
      </p:pic>
    </p:spTree>
    <p:extLst>
      <p:ext uri="{BB962C8B-B14F-4D97-AF65-F5344CB8AC3E}">
        <p14:creationId xmlns:p14="http://schemas.microsoft.com/office/powerpoint/2010/main" val="240032314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99123"/>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22184"/>
            <a:ext cx="8229600" cy="1143000"/>
          </a:xfrm>
        </p:spPr>
        <p:txBody>
          <a:bodyPr>
            <a:noAutofit/>
          </a:bodyPr>
          <a:lstStyle/>
          <a:p>
            <a:r>
              <a:rPr lang="en-US" sz="4500" b="1" dirty="0" smtClean="0">
                <a:solidFill>
                  <a:schemeClr val="bg1"/>
                </a:solidFill>
                <a:latin typeface="BlairMdITC TT-Medium"/>
                <a:cs typeface="BlairMdITC TT-Medium"/>
              </a:rPr>
              <a:t>Reading like a writer</a:t>
            </a:r>
            <a:endParaRPr lang="en-US" sz="4500" b="1" dirty="0">
              <a:solidFill>
                <a:schemeClr val="bg1"/>
              </a:solidFill>
              <a:latin typeface="BlairMdITC TT-Medium"/>
              <a:cs typeface="BlairMdITC TT-Medium"/>
            </a:endParaRPr>
          </a:p>
        </p:txBody>
      </p:sp>
      <p:pic>
        <p:nvPicPr>
          <p:cNvPr id="2" name="Picture 1"/>
          <p:cNvPicPr>
            <a:picLocks noChangeAspect="1"/>
          </p:cNvPicPr>
          <p:nvPr/>
        </p:nvPicPr>
        <p:blipFill>
          <a:blip r:embed="rId3"/>
          <a:stretch>
            <a:fillRect/>
          </a:stretch>
        </p:blipFill>
        <p:spPr>
          <a:xfrm>
            <a:off x="5706249" y="2328497"/>
            <a:ext cx="2948317" cy="3413841"/>
          </a:xfrm>
          <a:prstGeom prst="rect">
            <a:avLst/>
          </a:prstGeom>
        </p:spPr>
      </p:pic>
      <p:sp>
        <p:nvSpPr>
          <p:cNvPr id="4" name="TextBox 3"/>
          <p:cNvSpPr txBox="1"/>
          <p:nvPr/>
        </p:nvSpPr>
        <p:spPr>
          <a:xfrm>
            <a:off x="424966" y="2106824"/>
            <a:ext cx="5174360" cy="369332"/>
          </a:xfrm>
          <a:prstGeom prst="rect">
            <a:avLst/>
          </a:prstGeom>
          <a:noFill/>
        </p:spPr>
        <p:txBody>
          <a:bodyPr wrap="square" rtlCol="0">
            <a:spAutoFit/>
          </a:bodyPr>
          <a:lstStyle/>
          <a:p>
            <a:endParaRPr lang="en-US" dirty="0"/>
          </a:p>
        </p:txBody>
      </p:sp>
      <p:sp>
        <p:nvSpPr>
          <p:cNvPr id="5" name="Rectangle 4"/>
          <p:cNvSpPr/>
          <p:nvPr/>
        </p:nvSpPr>
        <p:spPr>
          <a:xfrm>
            <a:off x="620544" y="1885964"/>
            <a:ext cx="4834468" cy="7171195"/>
          </a:xfrm>
          <a:prstGeom prst="rect">
            <a:avLst/>
          </a:prstGeom>
        </p:spPr>
        <p:txBody>
          <a:bodyPr wrap="square">
            <a:spAutoFit/>
          </a:bodyPr>
          <a:lstStyle/>
          <a:p>
            <a:r>
              <a:rPr lang="en-US" sz="2800" b="1" dirty="0" smtClean="0">
                <a:latin typeface="Copperplate"/>
                <a:cs typeface="Copperplate"/>
              </a:rPr>
              <a:t>“I </a:t>
            </a:r>
            <a:r>
              <a:rPr lang="en-US" sz="2800" b="1" dirty="0">
                <a:latin typeface="Copperplate"/>
                <a:cs typeface="Copperplate"/>
              </a:rPr>
              <a:t>really think that reading is just as important as writing when you are trying to be a writer, because it’s the only apprenticeship we have, it’s the only way of learning how to write a story</a:t>
            </a:r>
            <a:r>
              <a:rPr lang="en-US" sz="2800" b="1" dirty="0" smtClean="0">
                <a:latin typeface="Copperplate"/>
                <a:cs typeface="Copperplate"/>
              </a:rPr>
              <a:t>.</a:t>
            </a:r>
            <a:r>
              <a:rPr lang="en-US" sz="2800" dirty="0" smtClean="0">
                <a:latin typeface="Copperplate"/>
                <a:cs typeface="Copperplate"/>
              </a:rPr>
              <a:t>”</a:t>
            </a:r>
            <a:endParaRPr lang="en-US" sz="2800" dirty="0">
              <a:latin typeface="Copperplate"/>
              <a:cs typeface="Copperplate"/>
            </a:endParaRPr>
          </a:p>
          <a:p>
            <a:r>
              <a:rPr lang="en-US" sz="2800" dirty="0" smtClean="0">
                <a:latin typeface="Copperplate"/>
                <a:cs typeface="Copperplate"/>
              </a:rPr>
              <a:t>		Author, John Green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1244323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99123"/>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b="1" dirty="0" smtClean="0">
                <a:solidFill>
                  <a:schemeClr val="bg1"/>
                </a:solidFill>
                <a:latin typeface="BlairMdITC TT-Medium"/>
                <a:cs typeface="BlairMdITC TT-Medium"/>
              </a:rPr>
              <a:t>Reading like a writer</a:t>
            </a:r>
            <a:endParaRPr lang="en-US" sz="4500" b="1" dirty="0">
              <a:solidFill>
                <a:schemeClr val="bg1"/>
              </a:solidFill>
              <a:latin typeface="BlairMdITC TT-Medium"/>
              <a:cs typeface="BlairMdITC TT-Medium"/>
            </a:endParaRPr>
          </a:p>
        </p:txBody>
      </p:sp>
      <p:sp>
        <p:nvSpPr>
          <p:cNvPr id="3" name="Content Placeholder 2"/>
          <p:cNvSpPr>
            <a:spLocks noGrp="1"/>
          </p:cNvSpPr>
          <p:nvPr>
            <p:ph idx="1"/>
          </p:nvPr>
        </p:nvSpPr>
        <p:spPr>
          <a:xfrm>
            <a:off x="457200" y="1894680"/>
            <a:ext cx="8229600" cy="4525963"/>
          </a:xfrm>
        </p:spPr>
        <p:txBody>
          <a:bodyPr/>
          <a:lstStyle/>
          <a:p>
            <a:r>
              <a:rPr lang="en-US" dirty="0" smtClean="0">
                <a:latin typeface="Copperplate"/>
                <a:cs typeface="Copperplate"/>
              </a:rPr>
              <a:t>Texts as Mentors:  Readers can note and emulate writers they like!</a:t>
            </a:r>
          </a:p>
          <a:p>
            <a:pPr lvl="1"/>
            <a:r>
              <a:rPr lang="en-US" dirty="0" smtClean="0">
                <a:latin typeface="Copperplate"/>
                <a:cs typeface="Copperplate"/>
              </a:rPr>
              <a:t>Language Patterns</a:t>
            </a:r>
          </a:p>
          <a:p>
            <a:pPr lvl="1"/>
            <a:r>
              <a:rPr lang="en-US" dirty="0" smtClean="0">
                <a:latin typeface="Copperplate"/>
                <a:cs typeface="Copperplate"/>
              </a:rPr>
              <a:t>Literary Elements</a:t>
            </a:r>
          </a:p>
          <a:p>
            <a:pPr lvl="1"/>
            <a:r>
              <a:rPr lang="en-US" dirty="0" smtClean="0">
                <a:latin typeface="Copperplate"/>
                <a:cs typeface="Copperplate"/>
              </a:rPr>
              <a:t>Dialogue</a:t>
            </a:r>
          </a:p>
          <a:p>
            <a:pPr lvl="1"/>
            <a:r>
              <a:rPr lang="en-US" dirty="0" smtClean="0">
                <a:latin typeface="Copperplate"/>
                <a:cs typeface="Copperplate"/>
              </a:rPr>
              <a:t>Imagery</a:t>
            </a:r>
          </a:p>
          <a:p>
            <a:pPr lvl="1"/>
            <a:r>
              <a:rPr lang="en-US" dirty="0" smtClean="0">
                <a:latin typeface="Copperplate"/>
                <a:cs typeface="Copperplate"/>
              </a:rPr>
              <a:t>Text Structures</a:t>
            </a:r>
          </a:p>
          <a:p>
            <a:pPr lvl="1"/>
            <a:r>
              <a:rPr lang="en-US" dirty="0" smtClean="0">
                <a:latin typeface="Copperplate"/>
                <a:cs typeface="Copperplate"/>
              </a:rPr>
              <a:t>Style</a:t>
            </a:r>
            <a:endParaRPr lang="en-US" dirty="0">
              <a:latin typeface="Copperplate"/>
              <a:cs typeface="Copperplate"/>
            </a:endParaRPr>
          </a:p>
        </p:txBody>
      </p:sp>
      <p:sp>
        <p:nvSpPr>
          <p:cNvPr id="4" name="TextBox 3"/>
          <p:cNvSpPr txBox="1"/>
          <p:nvPr/>
        </p:nvSpPr>
        <p:spPr>
          <a:xfrm>
            <a:off x="424966" y="2106824"/>
            <a:ext cx="5174360" cy="369332"/>
          </a:xfrm>
          <a:prstGeom prst="rect">
            <a:avLst/>
          </a:prstGeom>
          <a:noFill/>
        </p:spPr>
        <p:txBody>
          <a:bodyPr wrap="square" rtlCol="0">
            <a:spAutoFit/>
          </a:bodyPr>
          <a:lstStyle/>
          <a:p>
            <a:endParaRPr lang="en-US" dirty="0"/>
          </a:p>
        </p:txBody>
      </p:sp>
      <p:sp>
        <p:nvSpPr>
          <p:cNvPr id="5" name="Rectangle 4"/>
          <p:cNvSpPr/>
          <p:nvPr/>
        </p:nvSpPr>
        <p:spPr>
          <a:xfrm>
            <a:off x="620544" y="2106824"/>
            <a:ext cx="4834468" cy="2862323"/>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6537138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99123"/>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22184"/>
            <a:ext cx="8229600" cy="1143000"/>
          </a:xfrm>
        </p:spPr>
        <p:txBody>
          <a:bodyPr>
            <a:noAutofit/>
          </a:bodyPr>
          <a:lstStyle/>
          <a:p>
            <a:r>
              <a:rPr lang="en-US" sz="4500" b="1" dirty="0" smtClean="0">
                <a:solidFill>
                  <a:schemeClr val="bg1"/>
                </a:solidFill>
                <a:latin typeface="BlairMdITC TT-Medium"/>
                <a:cs typeface="BlairMdITC TT-Medium"/>
              </a:rPr>
              <a:t>Inquiry reading</a:t>
            </a:r>
            <a:endParaRPr lang="en-US" sz="4500" b="1" dirty="0">
              <a:solidFill>
                <a:schemeClr val="bg1"/>
              </a:solidFill>
              <a:latin typeface="BlairMdITC TT-Medium"/>
              <a:cs typeface="BlairMdITC TT-Medium"/>
            </a:endParaRPr>
          </a:p>
        </p:txBody>
      </p:sp>
      <p:sp>
        <p:nvSpPr>
          <p:cNvPr id="3" name="TextBox 2"/>
          <p:cNvSpPr txBox="1"/>
          <p:nvPr/>
        </p:nvSpPr>
        <p:spPr>
          <a:xfrm>
            <a:off x="771294" y="5181244"/>
            <a:ext cx="7541275" cy="1446550"/>
          </a:xfrm>
          <a:prstGeom prst="rect">
            <a:avLst/>
          </a:prstGeom>
          <a:noFill/>
        </p:spPr>
        <p:txBody>
          <a:bodyPr wrap="square" rtlCol="0">
            <a:spAutoFit/>
          </a:bodyPr>
          <a:lstStyle/>
          <a:p>
            <a:pPr algn="ctr"/>
            <a:r>
              <a:rPr lang="en-US" sz="2000" dirty="0" smtClean="0">
                <a:latin typeface="Copperplate"/>
                <a:cs typeface="Copperplate"/>
              </a:rPr>
              <a:t>“Inquiry reading offers gifted and talented readers with the opportunity to conduct independent research into an area of particular interest to them.”</a:t>
            </a:r>
          </a:p>
          <a:p>
            <a:pPr algn="ctr"/>
            <a:endParaRPr lang="en-US" sz="800" dirty="0" smtClean="0">
              <a:latin typeface="Copperplate"/>
              <a:cs typeface="Copperplate"/>
            </a:endParaRPr>
          </a:p>
          <a:p>
            <a:pPr algn="ctr"/>
            <a:r>
              <a:rPr lang="en-US" sz="2000" dirty="0" smtClean="0">
                <a:latin typeface="Copperplate"/>
                <a:cs typeface="Copperplate"/>
              </a:rPr>
              <a:t>~ Patricia Wood ~</a:t>
            </a:r>
            <a:endParaRPr lang="en-US" sz="2000" dirty="0">
              <a:latin typeface="Copperplate"/>
              <a:cs typeface="Copperplate"/>
            </a:endParaRPr>
          </a:p>
        </p:txBody>
      </p:sp>
      <p:pic>
        <p:nvPicPr>
          <p:cNvPr id="4" name="Picture 3"/>
          <p:cNvPicPr>
            <a:picLocks noChangeAspect="1"/>
          </p:cNvPicPr>
          <p:nvPr/>
        </p:nvPicPr>
        <p:blipFill>
          <a:blip r:embed="rId3"/>
          <a:stretch>
            <a:fillRect/>
          </a:stretch>
        </p:blipFill>
        <p:spPr>
          <a:xfrm>
            <a:off x="1770118" y="1734355"/>
            <a:ext cx="5099420" cy="3278198"/>
          </a:xfrm>
          <a:prstGeom prst="rect">
            <a:avLst/>
          </a:prstGeom>
          <a:ln>
            <a:solidFill>
              <a:srgbClr val="000000"/>
            </a:solidFill>
          </a:ln>
        </p:spPr>
      </p:pic>
    </p:spTree>
    <p:extLst>
      <p:ext uri="{BB962C8B-B14F-4D97-AF65-F5344CB8AC3E}">
        <p14:creationId xmlns:p14="http://schemas.microsoft.com/office/powerpoint/2010/main" val="3743672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599123"/>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22184"/>
            <a:ext cx="8229600" cy="1143000"/>
          </a:xfrm>
        </p:spPr>
        <p:txBody>
          <a:bodyPr>
            <a:noAutofit/>
          </a:bodyPr>
          <a:lstStyle/>
          <a:p>
            <a:r>
              <a:rPr lang="en-US" sz="4500" b="1" dirty="0" smtClean="0">
                <a:solidFill>
                  <a:schemeClr val="bg1"/>
                </a:solidFill>
                <a:latin typeface="BlairMdITC TT-Medium"/>
                <a:cs typeface="BlairMdITC TT-Medium"/>
              </a:rPr>
              <a:t>Inquiry reading</a:t>
            </a:r>
            <a:endParaRPr lang="en-US" sz="4500" b="1" dirty="0">
              <a:solidFill>
                <a:schemeClr val="bg1"/>
              </a:solidFill>
              <a:latin typeface="BlairMdITC TT-Medium"/>
              <a:cs typeface="BlairMdITC TT-Medium"/>
            </a:endParaRPr>
          </a:p>
        </p:txBody>
      </p:sp>
      <p:sp>
        <p:nvSpPr>
          <p:cNvPr id="3" name="TextBox 2"/>
          <p:cNvSpPr txBox="1"/>
          <p:nvPr/>
        </p:nvSpPr>
        <p:spPr>
          <a:xfrm>
            <a:off x="269366" y="1770425"/>
            <a:ext cx="8896162" cy="5132686"/>
          </a:xfrm>
          <a:prstGeom prst="rect">
            <a:avLst/>
          </a:prstGeom>
          <a:noFill/>
        </p:spPr>
        <p:txBody>
          <a:bodyPr wrap="square" rtlCol="0">
            <a:spAutoFit/>
          </a:bodyPr>
          <a:lstStyle/>
          <a:p>
            <a:pPr marL="514350" indent="-514350">
              <a:lnSpc>
                <a:spcPct val="80000"/>
              </a:lnSpc>
              <a:buFont typeface="+mj-lt"/>
              <a:buAutoNum type="arabicPeriod"/>
            </a:pPr>
            <a:r>
              <a:rPr lang="en-US" sz="3400" dirty="0" smtClean="0">
                <a:latin typeface="Copperplate"/>
                <a:cs typeface="Copperplate"/>
              </a:rPr>
              <a:t>Students self-select a topic/problem of study.</a:t>
            </a:r>
          </a:p>
          <a:p>
            <a:pPr marL="514350" indent="-514350">
              <a:lnSpc>
                <a:spcPct val="80000"/>
              </a:lnSpc>
              <a:buFont typeface="+mj-lt"/>
              <a:buAutoNum type="arabicPeriod"/>
            </a:pPr>
            <a:endParaRPr lang="en-US" sz="3400" dirty="0" smtClean="0">
              <a:latin typeface="Copperplate"/>
              <a:cs typeface="Copperplate"/>
            </a:endParaRPr>
          </a:p>
          <a:p>
            <a:pPr marL="514350" indent="-514350">
              <a:lnSpc>
                <a:spcPct val="80000"/>
              </a:lnSpc>
              <a:buFont typeface="+mj-lt"/>
              <a:buAutoNum type="arabicPeriod"/>
            </a:pPr>
            <a:r>
              <a:rPr lang="en-US" sz="3400" dirty="0" smtClean="0">
                <a:latin typeface="Copperplate"/>
                <a:cs typeface="Copperplate"/>
              </a:rPr>
              <a:t>Develop questions they wish to pursue.</a:t>
            </a:r>
          </a:p>
          <a:p>
            <a:pPr marL="514350" indent="-514350">
              <a:lnSpc>
                <a:spcPct val="80000"/>
              </a:lnSpc>
              <a:buFont typeface="+mj-lt"/>
              <a:buAutoNum type="arabicPeriod"/>
            </a:pPr>
            <a:endParaRPr lang="en-US" sz="3400" dirty="0" smtClean="0">
              <a:latin typeface="Copperplate"/>
              <a:cs typeface="Copperplate"/>
            </a:endParaRPr>
          </a:p>
          <a:p>
            <a:pPr marL="514350" indent="-514350">
              <a:lnSpc>
                <a:spcPct val="80000"/>
              </a:lnSpc>
              <a:buFont typeface="+mj-lt"/>
              <a:buAutoNum type="arabicPeriod"/>
            </a:pPr>
            <a:r>
              <a:rPr lang="en-US" sz="3400" dirty="0" smtClean="0">
                <a:latin typeface="Copperplate"/>
                <a:cs typeface="Copperplate"/>
              </a:rPr>
              <a:t>Collect information.</a:t>
            </a:r>
          </a:p>
          <a:p>
            <a:pPr marL="514350" indent="-514350">
              <a:lnSpc>
                <a:spcPct val="80000"/>
              </a:lnSpc>
              <a:buFont typeface="+mj-lt"/>
              <a:buAutoNum type="arabicPeriod"/>
            </a:pPr>
            <a:endParaRPr lang="en-US" sz="3400" dirty="0" smtClean="0">
              <a:latin typeface="Copperplate"/>
              <a:cs typeface="Copperplate"/>
            </a:endParaRPr>
          </a:p>
          <a:p>
            <a:pPr marL="514350" indent="-514350">
              <a:lnSpc>
                <a:spcPct val="80000"/>
              </a:lnSpc>
              <a:buFont typeface="+mj-lt"/>
              <a:buAutoNum type="arabicPeriod"/>
            </a:pPr>
            <a:r>
              <a:rPr lang="en-US" sz="3400" dirty="0" smtClean="0">
                <a:latin typeface="Copperplate"/>
                <a:cs typeface="Copperplate"/>
              </a:rPr>
              <a:t>Create a product that illustrates their understanding of topic/solution to the problem.</a:t>
            </a:r>
          </a:p>
          <a:p>
            <a:pPr marL="514350" indent="-514350">
              <a:lnSpc>
                <a:spcPct val="80000"/>
              </a:lnSpc>
              <a:buFont typeface="+mj-lt"/>
              <a:buAutoNum type="arabicPeriod"/>
            </a:pPr>
            <a:endParaRPr lang="en-US" sz="3400" dirty="0">
              <a:latin typeface="Copperplate"/>
              <a:cs typeface="Copperplate"/>
            </a:endParaRPr>
          </a:p>
        </p:txBody>
      </p:sp>
    </p:spTree>
    <p:extLst>
      <p:ext uri="{BB962C8B-B14F-4D97-AF65-F5344CB8AC3E}">
        <p14:creationId xmlns:p14="http://schemas.microsoft.com/office/powerpoint/2010/main" val="26954671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07887"/>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51633"/>
            <a:ext cx="8229600" cy="1143000"/>
          </a:xfrm>
        </p:spPr>
        <p:txBody>
          <a:bodyPr>
            <a:noAutofit/>
          </a:bodyPr>
          <a:lstStyle/>
          <a:p>
            <a:r>
              <a:rPr lang="en-US" sz="4000" b="1" dirty="0" smtClean="0">
                <a:solidFill>
                  <a:schemeClr val="bg1"/>
                </a:solidFill>
                <a:latin typeface="BlairMdITC TT-Medium"/>
                <a:cs typeface="BlairMdITC TT-Medium"/>
              </a:rPr>
              <a:t>Textual resources</a:t>
            </a:r>
            <a:endParaRPr lang="en-US" sz="40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4" name="Picture 3" descr="Some-of-My-Best-Friends-Are-Books-978091070796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20" y="2354097"/>
            <a:ext cx="1802958" cy="2701061"/>
          </a:xfrm>
          <a:prstGeom prst="rect">
            <a:avLst/>
          </a:prstGeom>
          <a:ln>
            <a:solidFill>
              <a:srgbClr val="000000"/>
            </a:solidFill>
          </a:ln>
        </p:spPr>
      </p:pic>
      <p:pic>
        <p:nvPicPr>
          <p:cNvPr id="5" name="Picture 4" descr="9780325046938_p0_v1_s260x42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8150" y="2222406"/>
            <a:ext cx="2101196" cy="2832752"/>
          </a:xfrm>
          <a:prstGeom prst="rect">
            <a:avLst/>
          </a:prstGeom>
          <a:ln>
            <a:solidFill>
              <a:srgbClr val="000000"/>
            </a:solidFill>
          </a:ln>
        </p:spPr>
      </p:pic>
      <p:pic>
        <p:nvPicPr>
          <p:cNvPr id="6" name="Picture 5" descr="bibliotherapy-when-kids-need-books-a-guide-for-those-in-need-of-reassurance-and-their-teachers-parents-and-friend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2407" y="2292693"/>
            <a:ext cx="2042535" cy="2809499"/>
          </a:xfrm>
          <a:prstGeom prst="rect">
            <a:avLst/>
          </a:prstGeom>
          <a:ln>
            <a:solidFill>
              <a:srgbClr val="000000"/>
            </a:solidFill>
          </a:ln>
        </p:spPr>
      </p:pic>
      <p:pic>
        <p:nvPicPr>
          <p:cNvPr id="8" name="Picture 7" descr="guided-highlighted-reading-a-close-reading-strategy-for-navigating-complex-tex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6699" y="2292693"/>
            <a:ext cx="2103280" cy="2809499"/>
          </a:xfrm>
          <a:prstGeom prst="rect">
            <a:avLst/>
          </a:prstGeom>
          <a:ln>
            <a:solidFill>
              <a:srgbClr val="000000"/>
            </a:solidFill>
          </a:ln>
        </p:spPr>
      </p:pic>
    </p:spTree>
    <p:extLst>
      <p:ext uri="{BB962C8B-B14F-4D97-AF65-F5344CB8AC3E}">
        <p14:creationId xmlns:p14="http://schemas.microsoft.com/office/powerpoint/2010/main" val="14504834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340441"/>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04599"/>
            <a:ext cx="8229600" cy="1143000"/>
          </a:xfrm>
        </p:spPr>
        <p:txBody>
          <a:bodyPr>
            <a:noAutofit/>
          </a:bodyPr>
          <a:lstStyle/>
          <a:p>
            <a:r>
              <a:rPr lang="en-US" sz="4000" b="1" dirty="0" smtClean="0">
                <a:solidFill>
                  <a:schemeClr val="bg1"/>
                </a:solidFill>
                <a:latin typeface="BlairMdITC TT-Medium"/>
                <a:cs typeface="BlairMdITC TT-Medium"/>
              </a:rPr>
              <a:t>Myths about gifted readers</a:t>
            </a:r>
            <a:endParaRPr lang="en-US" sz="40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2" name="TextBox 1"/>
          <p:cNvSpPr txBox="1"/>
          <p:nvPr/>
        </p:nvSpPr>
        <p:spPr>
          <a:xfrm>
            <a:off x="354400" y="1662952"/>
            <a:ext cx="8719034" cy="4539704"/>
          </a:xfrm>
          <a:prstGeom prst="rect">
            <a:avLst/>
          </a:prstGeom>
          <a:noFill/>
        </p:spPr>
        <p:txBody>
          <a:bodyPr wrap="square" rtlCol="0">
            <a:spAutoFit/>
          </a:bodyPr>
          <a:lstStyle/>
          <a:p>
            <a:pPr>
              <a:lnSpc>
                <a:spcPct val="80000"/>
              </a:lnSpc>
            </a:pPr>
            <a:r>
              <a:rPr lang="en-US" sz="3000" b="1" dirty="0" smtClean="0">
                <a:latin typeface="Copperplate"/>
                <a:cs typeface="Copperplate"/>
              </a:rPr>
              <a:t>Myth #1: </a:t>
            </a:r>
            <a:r>
              <a:rPr lang="en-US" sz="3000" dirty="0" smtClean="0">
                <a:latin typeface="Copperplate"/>
                <a:cs typeface="Copperplate"/>
              </a:rPr>
              <a:t>All gifted readers are the same.</a:t>
            </a:r>
          </a:p>
          <a:p>
            <a:pPr>
              <a:lnSpc>
                <a:spcPct val="80000"/>
              </a:lnSpc>
            </a:pPr>
            <a:endParaRPr lang="en-US" sz="3000" b="1" dirty="0" smtClean="0">
              <a:latin typeface="Copperplate"/>
              <a:cs typeface="Copperplate"/>
            </a:endParaRPr>
          </a:p>
          <a:p>
            <a:pPr>
              <a:lnSpc>
                <a:spcPct val="80000"/>
              </a:lnSpc>
            </a:pPr>
            <a:r>
              <a:rPr lang="en-US" sz="3000" b="1" dirty="0">
                <a:latin typeface="Copperplate"/>
                <a:cs typeface="Copperplate"/>
              </a:rPr>
              <a:t>Myth </a:t>
            </a:r>
            <a:r>
              <a:rPr lang="en-US" sz="3000" b="1" dirty="0" smtClean="0">
                <a:latin typeface="Copperplate"/>
                <a:cs typeface="Copperplate"/>
              </a:rPr>
              <a:t>#2: </a:t>
            </a:r>
            <a:r>
              <a:rPr lang="en-US" sz="3000" dirty="0">
                <a:latin typeface="Copperplate"/>
                <a:cs typeface="Copperplate"/>
              </a:rPr>
              <a:t>Gifted readers will flourish if left to </a:t>
            </a:r>
            <a:r>
              <a:rPr lang="en-US" sz="3000" dirty="0" smtClean="0">
                <a:latin typeface="Copperplate"/>
                <a:cs typeface="Copperplate"/>
              </a:rPr>
              <a:t>their own devices.</a:t>
            </a:r>
            <a:endParaRPr lang="en-US" sz="3000" dirty="0">
              <a:latin typeface="Copperplate"/>
              <a:cs typeface="Copperplate"/>
            </a:endParaRPr>
          </a:p>
          <a:p>
            <a:pPr>
              <a:lnSpc>
                <a:spcPct val="80000"/>
              </a:lnSpc>
            </a:pPr>
            <a:endParaRPr lang="en-US" sz="3000" b="1" dirty="0" smtClean="0">
              <a:latin typeface="Copperplate"/>
              <a:cs typeface="Copperplate"/>
            </a:endParaRPr>
          </a:p>
          <a:p>
            <a:pPr>
              <a:lnSpc>
                <a:spcPct val="80000"/>
              </a:lnSpc>
            </a:pPr>
            <a:r>
              <a:rPr lang="en-US" sz="3000" b="1" dirty="0" smtClean="0">
                <a:latin typeface="Copperplate"/>
                <a:cs typeface="Copperplate"/>
              </a:rPr>
              <a:t>Myth #3: </a:t>
            </a:r>
            <a:r>
              <a:rPr lang="en-US" sz="3000" dirty="0">
                <a:latin typeface="Copperplate"/>
                <a:cs typeface="Copperplate"/>
              </a:rPr>
              <a:t>Gifted </a:t>
            </a:r>
            <a:r>
              <a:rPr lang="en-US" sz="3000" dirty="0" smtClean="0">
                <a:latin typeface="Copperplate"/>
                <a:cs typeface="Copperplate"/>
              </a:rPr>
              <a:t>readers </a:t>
            </a:r>
            <a:r>
              <a:rPr lang="en-US" sz="3000" dirty="0">
                <a:latin typeface="Copperplate"/>
                <a:cs typeface="Copperplate"/>
              </a:rPr>
              <a:t>are experts </a:t>
            </a:r>
            <a:r>
              <a:rPr lang="en-US" sz="3000" dirty="0" smtClean="0">
                <a:latin typeface="Copperplate"/>
                <a:cs typeface="Copperplate"/>
              </a:rPr>
              <a:t>when it comes to comprehending and analyzing texts.</a:t>
            </a:r>
            <a:endParaRPr lang="en-US" sz="3000" dirty="0">
              <a:latin typeface="Copperplate"/>
              <a:cs typeface="Copperplate"/>
            </a:endParaRPr>
          </a:p>
          <a:p>
            <a:pPr>
              <a:lnSpc>
                <a:spcPct val="80000"/>
              </a:lnSpc>
            </a:pPr>
            <a:endParaRPr lang="en-US" sz="3000" dirty="0" smtClean="0">
              <a:latin typeface="Copperplate"/>
              <a:cs typeface="Copperplate"/>
            </a:endParaRPr>
          </a:p>
          <a:p>
            <a:pPr>
              <a:lnSpc>
                <a:spcPct val="80000"/>
              </a:lnSpc>
            </a:pPr>
            <a:r>
              <a:rPr lang="en-US" sz="3000" b="1" dirty="0">
                <a:latin typeface="Copperplate"/>
                <a:cs typeface="Copperplate"/>
              </a:rPr>
              <a:t>Myth </a:t>
            </a:r>
            <a:r>
              <a:rPr lang="en-US" sz="3000" b="1" dirty="0" smtClean="0">
                <a:latin typeface="Copperplate"/>
                <a:cs typeface="Copperplate"/>
              </a:rPr>
              <a:t>#4: </a:t>
            </a:r>
            <a:r>
              <a:rPr lang="en-US" sz="3000" dirty="0">
                <a:latin typeface="Copperplate"/>
                <a:cs typeface="Copperplate"/>
              </a:rPr>
              <a:t>Gifted reader know how to select appropriate reading materials.</a:t>
            </a:r>
          </a:p>
          <a:p>
            <a:pPr>
              <a:lnSpc>
                <a:spcPct val="80000"/>
              </a:lnSpc>
            </a:pPr>
            <a:endParaRPr lang="en-US" sz="3000" dirty="0">
              <a:latin typeface="Copperplate"/>
              <a:cs typeface="Copperplate"/>
            </a:endParaRPr>
          </a:p>
        </p:txBody>
      </p:sp>
      <p:sp>
        <p:nvSpPr>
          <p:cNvPr id="3" name="TextBox 2"/>
          <p:cNvSpPr txBox="1"/>
          <p:nvPr/>
        </p:nvSpPr>
        <p:spPr>
          <a:xfrm>
            <a:off x="236790" y="6341581"/>
            <a:ext cx="9454083" cy="338554"/>
          </a:xfrm>
          <a:prstGeom prst="rect">
            <a:avLst/>
          </a:prstGeom>
          <a:noFill/>
        </p:spPr>
        <p:txBody>
          <a:bodyPr wrap="square" rtlCol="0">
            <a:spAutoFit/>
          </a:bodyPr>
          <a:lstStyle/>
          <a:p>
            <a:r>
              <a:rPr lang="en-US" sz="1600" dirty="0" smtClean="0"/>
              <a:t>Wood, P. (2008). Reading instruction with gifted and talented readers. </a:t>
            </a:r>
            <a:r>
              <a:rPr lang="en-US" sz="1600" i="1" dirty="0" smtClean="0"/>
              <a:t> Gifted Child Today,  </a:t>
            </a:r>
            <a:r>
              <a:rPr lang="en-US" sz="1600" dirty="0" smtClean="0"/>
              <a:t>31 (3), 16-25.</a:t>
            </a:r>
            <a:endParaRPr lang="en-US" sz="1600" i="1" dirty="0"/>
          </a:p>
        </p:txBody>
      </p:sp>
    </p:spTree>
    <p:extLst>
      <p:ext uri="{BB962C8B-B14F-4D97-AF65-F5344CB8AC3E}">
        <p14:creationId xmlns:p14="http://schemas.microsoft.com/office/powerpoint/2010/main" val="18313169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07887"/>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51633"/>
            <a:ext cx="8229600" cy="1143000"/>
          </a:xfrm>
        </p:spPr>
        <p:txBody>
          <a:bodyPr>
            <a:noAutofit/>
          </a:bodyPr>
          <a:lstStyle/>
          <a:p>
            <a:r>
              <a:rPr lang="en-US" sz="4000" b="1" dirty="0" smtClean="0">
                <a:solidFill>
                  <a:schemeClr val="bg1"/>
                </a:solidFill>
                <a:latin typeface="BlairMdITC TT-Medium"/>
                <a:cs typeface="BlairMdITC TT-Medium"/>
              </a:rPr>
              <a:t>Online resources</a:t>
            </a:r>
            <a:endParaRPr lang="en-US" sz="40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2" name="Rectangle 1"/>
          <p:cNvSpPr/>
          <p:nvPr/>
        </p:nvSpPr>
        <p:spPr>
          <a:xfrm>
            <a:off x="-165672" y="1578928"/>
            <a:ext cx="10768475" cy="1815882"/>
          </a:xfrm>
          <a:prstGeom prst="rect">
            <a:avLst/>
          </a:prstGeom>
        </p:spPr>
        <p:txBody>
          <a:bodyPr wrap="square">
            <a:spAutoFit/>
          </a:bodyPr>
          <a:lstStyle/>
          <a:p>
            <a:r>
              <a:rPr lang="en-US" sz="2700" dirty="0"/>
              <a:t> </a:t>
            </a:r>
          </a:p>
          <a:p>
            <a:pPr lvl="1"/>
            <a:r>
              <a:rPr lang="en-US" sz="2700" dirty="0"/>
              <a:t>Book Adventure: </a:t>
            </a:r>
            <a:r>
              <a:rPr lang="en-US" sz="2700" u="sng" dirty="0">
                <a:hlinkClick r:id="rId4"/>
              </a:rPr>
              <a:t>http://www.bookadventure.com/Home.aspx</a:t>
            </a:r>
            <a:endParaRPr lang="en-US" sz="2700" dirty="0"/>
          </a:p>
          <a:p>
            <a:pPr lvl="1"/>
            <a:r>
              <a:rPr lang="en-US" sz="2700" dirty="0"/>
              <a:t>School Library Journal: </a:t>
            </a:r>
            <a:r>
              <a:rPr lang="en-US" sz="2700" u="sng" dirty="0">
                <a:hlinkClick r:id="rId5"/>
              </a:rPr>
              <a:t>http://www.slj.com</a:t>
            </a:r>
            <a:endParaRPr lang="en-US" sz="2700" dirty="0"/>
          </a:p>
          <a:p>
            <a:pPr lvl="1"/>
            <a:r>
              <a:rPr lang="en-US" sz="2700" dirty="0"/>
              <a:t>Hoagie’s Gifted Reading Lists: </a:t>
            </a:r>
            <a:r>
              <a:rPr lang="en-US" sz="2700" u="sng" dirty="0">
                <a:hlinkClick r:id="rId6"/>
              </a:rPr>
              <a:t>http://www.hoagiesgifted.org</a:t>
            </a:r>
            <a:endParaRPr lang="en-US" sz="2700" dirty="0"/>
          </a:p>
        </p:txBody>
      </p:sp>
      <p:pic>
        <p:nvPicPr>
          <p:cNvPr id="3" name="Picture 2"/>
          <p:cNvPicPr>
            <a:picLocks noChangeAspect="1"/>
          </p:cNvPicPr>
          <p:nvPr/>
        </p:nvPicPr>
        <p:blipFill>
          <a:blip r:embed="rId7"/>
          <a:stretch>
            <a:fillRect/>
          </a:stretch>
        </p:blipFill>
        <p:spPr>
          <a:xfrm>
            <a:off x="2582335" y="3613751"/>
            <a:ext cx="3997969" cy="2784128"/>
          </a:xfrm>
          <a:prstGeom prst="rect">
            <a:avLst/>
          </a:prstGeom>
        </p:spPr>
      </p:pic>
    </p:spTree>
    <p:extLst>
      <p:ext uri="{BB962C8B-B14F-4D97-AF65-F5344CB8AC3E}">
        <p14:creationId xmlns:p14="http://schemas.microsoft.com/office/powerpoint/2010/main" val="24994994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07887"/>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000" b="1" dirty="0" smtClean="0">
                <a:solidFill>
                  <a:schemeClr val="bg1"/>
                </a:solidFill>
                <a:latin typeface="BlairMdITC TT-Medium"/>
                <a:cs typeface="BlairMdITC TT-Medium"/>
              </a:rPr>
              <a:t>Works Cited</a:t>
            </a:r>
            <a:endParaRPr lang="en-US" sz="4000" b="1" dirty="0">
              <a:solidFill>
                <a:schemeClr val="bg1"/>
              </a:solidFill>
              <a:latin typeface="BlairMdITC TT-Medium"/>
              <a:cs typeface="BlairMdITC TT-Medium"/>
            </a:endParaRPr>
          </a:p>
        </p:txBody>
      </p:sp>
      <p:sp>
        <p:nvSpPr>
          <p:cNvPr id="2" name="Content Placeholder 1"/>
          <p:cNvSpPr>
            <a:spLocks noGrp="1"/>
          </p:cNvSpPr>
          <p:nvPr>
            <p:ph idx="1"/>
          </p:nvPr>
        </p:nvSpPr>
        <p:spPr>
          <a:xfrm>
            <a:off x="284976" y="1756841"/>
            <a:ext cx="8708328" cy="4525963"/>
          </a:xfrm>
        </p:spPr>
        <p:txBody>
          <a:bodyPr>
            <a:noAutofit/>
          </a:bodyPr>
          <a:lstStyle/>
          <a:p>
            <a:pPr marL="0" indent="0">
              <a:lnSpc>
                <a:spcPct val="70000"/>
              </a:lnSpc>
              <a:buNone/>
            </a:pPr>
            <a:r>
              <a:rPr lang="en-US" sz="1800" dirty="0"/>
              <a:t>Beers, </a:t>
            </a:r>
            <a:r>
              <a:rPr lang="en-US" sz="1800" dirty="0" smtClean="0"/>
              <a:t>K. </a:t>
            </a:r>
            <a:r>
              <a:rPr lang="en-US" sz="1800" dirty="0"/>
              <a:t>&amp; </a:t>
            </a:r>
            <a:r>
              <a:rPr lang="en-US" sz="1800" dirty="0" err="1"/>
              <a:t>Probst</a:t>
            </a:r>
            <a:r>
              <a:rPr lang="en-US" sz="1800" dirty="0"/>
              <a:t>, R.E. (2013)</a:t>
            </a:r>
            <a:r>
              <a:rPr lang="en-US" sz="1800" i="1" dirty="0"/>
              <a:t> Notice and note. </a:t>
            </a:r>
            <a:r>
              <a:rPr lang="en-US" sz="1800" dirty="0"/>
              <a:t>Portsmouth, NH: </a:t>
            </a:r>
            <a:r>
              <a:rPr lang="en-US" sz="1800" dirty="0" smtClean="0"/>
              <a:t>Heinemann</a:t>
            </a:r>
            <a:r>
              <a:rPr lang="en-US" sz="1800" dirty="0"/>
              <a:t>.</a:t>
            </a:r>
          </a:p>
          <a:p>
            <a:pPr marL="0" indent="0">
              <a:lnSpc>
                <a:spcPct val="70000"/>
              </a:lnSpc>
              <a:buNone/>
            </a:pPr>
            <a:endParaRPr lang="en-US" sz="1800" dirty="0"/>
          </a:p>
          <a:p>
            <a:pPr marL="0" lvl="1" indent="0">
              <a:lnSpc>
                <a:spcPct val="70000"/>
              </a:lnSpc>
              <a:buNone/>
            </a:pPr>
            <a:r>
              <a:rPr lang="en-US" sz="1800" dirty="0" smtClean="0">
                <a:cs typeface="Copperplate"/>
              </a:rPr>
              <a:t>Fisher</a:t>
            </a:r>
            <a:r>
              <a:rPr lang="en-US" sz="1800" dirty="0">
                <a:cs typeface="Copperplate"/>
              </a:rPr>
              <a:t>, D., Frey, N. &amp; Lapp, D. (2012) Text Complexity: Raising Rigor in </a:t>
            </a:r>
            <a:r>
              <a:rPr lang="en-US" sz="1800" dirty="0" smtClean="0">
                <a:cs typeface="Copperplate"/>
              </a:rPr>
              <a:t>Reading.  Newark, </a:t>
            </a:r>
          </a:p>
          <a:p>
            <a:pPr marL="0" lvl="1" indent="0">
              <a:lnSpc>
                <a:spcPct val="70000"/>
              </a:lnSpc>
              <a:buNone/>
            </a:pPr>
            <a:r>
              <a:rPr lang="en-US" sz="1800" dirty="0">
                <a:cs typeface="Copperplate"/>
              </a:rPr>
              <a:t>	</a:t>
            </a:r>
            <a:r>
              <a:rPr lang="en-US" sz="1800" dirty="0" smtClean="0">
                <a:cs typeface="Copperplate"/>
              </a:rPr>
              <a:t>DE: International Reading Association.</a:t>
            </a:r>
            <a:endParaRPr lang="en-US" sz="1800" dirty="0">
              <a:cs typeface="Copperplate"/>
            </a:endParaRPr>
          </a:p>
          <a:p>
            <a:pPr marL="0" indent="0">
              <a:lnSpc>
                <a:spcPct val="70000"/>
              </a:lnSpc>
              <a:buNone/>
            </a:pPr>
            <a:endParaRPr lang="en-US" sz="1800" i="1" dirty="0" smtClean="0"/>
          </a:p>
          <a:p>
            <a:pPr marL="0" indent="0">
              <a:lnSpc>
                <a:spcPct val="70000"/>
              </a:lnSpc>
              <a:buNone/>
            </a:pPr>
            <a:r>
              <a:rPr lang="en-US" sz="1800" i="1" dirty="0" smtClean="0"/>
              <a:t>Halsted</a:t>
            </a:r>
            <a:r>
              <a:rPr lang="en-US" sz="1800" i="1" dirty="0"/>
              <a:t>, J.W.. (2009). Some of My Best Friends are Books.  </a:t>
            </a:r>
            <a:r>
              <a:rPr lang="en-US" sz="1800" i="1" dirty="0" smtClean="0"/>
              <a:t>Scottsdale, AZ</a:t>
            </a:r>
            <a:r>
              <a:rPr lang="en-US" sz="1800" i="1" dirty="0"/>
              <a:t>: Great Potential </a:t>
            </a:r>
            <a:endParaRPr lang="en-US" sz="1800" i="1" dirty="0" smtClean="0"/>
          </a:p>
          <a:p>
            <a:pPr marL="0" indent="0">
              <a:lnSpc>
                <a:spcPct val="70000"/>
              </a:lnSpc>
              <a:buNone/>
            </a:pPr>
            <a:r>
              <a:rPr lang="en-US" sz="1800" i="1" dirty="0"/>
              <a:t>	</a:t>
            </a:r>
            <a:r>
              <a:rPr lang="en-US" sz="1800" i="1" dirty="0" smtClean="0"/>
              <a:t>Press</a:t>
            </a:r>
            <a:r>
              <a:rPr lang="en-US" sz="1800" dirty="0" smtClean="0"/>
              <a:t>.</a:t>
            </a:r>
          </a:p>
          <a:p>
            <a:pPr marL="0" indent="0">
              <a:lnSpc>
                <a:spcPct val="70000"/>
              </a:lnSpc>
              <a:buNone/>
            </a:pPr>
            <a:endParaRPr lang="en-US" sz="1800" dirty="0"/>
          </a:p>
          <a:p>
            <a:pPr marL="0" indent="0">
              <a:lnSpc>
                <a:spcPct val="70000"/>
              </a:lnSpc>
              <a:buNone/>
            </a:pPr>
            <a:r>
              <a:rPr lang="en-US" sz="1800" i="1" dirty="0" err="1"/>
              <a:t>Levande</a:t>
            </a:r>
            <a:r>
              <a:rPr lang="en-US" sz="1800" i="1" dirty="0"/>
              <a:t>, D. (1999). Gifted readers and reading instruction.  California </a:t>
            </a:r>
            <a:r>
              <a:rPr lang="en-US" sz="1800" i="1" dirty="0" smtClean="0"/>
              <a:t>Association </a:t>
            </a:r>
            <a:r>
              <a:rPr lang="en-US" sz="1800" i="1" dirty="0"/>
              <a:t>for the </a:t>
            </a:r>
            <a:endParaRPr lang="en-US" sz="1800" i="1" dirty="0" smtClean="0"/>
          </a:p>
          <a:p>
            <a:pPr marL="0" indent="0">
              <a:lnSpc>
                <a:spcPct val="70000"/>
              </a:lnSpc>
              <a:buNone/>
            </a:pPr>
            <a:r>
              <a:rPr lang="en-US" sz="1800" i="1" dirty="0"/>
              <a:t>	</a:t>
            </a:r>
            <a:r>
              <a:rPr lang="en-US" sz="1800" i="1" dirty="0" smtClean="0"/>
              <a:t>Gifted</a:t>
            </a:r>
            <a:r>
              <a:rPr lang="en-US" sz="1800" i="1" dirty="0"/>
              <a:t>. 30(1)</a:t>
            </a:r>
            <a:endParaRPr lang="en-US" sz="1800" dirty="0"/>
          </a:p>
          <a:p>
            <a:pPr marL="0" indent="0">
              <a:lnSpc>
                <a:spcPct val="70000"/>
              </a:lnSpc>
              <a:buNone/>
            </a:pPr>
            <a:endParaRPr lang="en-US" sz="1800" dirty="0" smtClean="0"/>
          </a:p>
          <a:p>
            <a:pPr marL="0" indent="0">
              <a:lnSpc>
                <a:spcPct val="70000"/>
              </a:lnSpc>
              <a:buNone/>
            </a:pPr>
            <a:r>
              <a:rPr lang="en-US" sz="1800" dirty="0" err="1" smtClean="0"/>
              <a:t>Recob</a:t>
            </a:r>
            <a:r>
              <a:rPr lang="en-US" sz="1800" dirty="0"/>
              <a:t>, A. (2008)</a:t>
            </a:r>
            <a:r>
              <a:rPr lang="en-US" sz="1800" i="1" dirty="0"/>
              <a:t> </a:t>
            </a:r>
            <a:r>
              <a:rPr lang="en-US" sz="1800" i="1" dirty="0" err="1"/>
              <a:t>Bibliotherapy</a:t>
            </a:r>
            <a:r>
              <a:rPr lang="en-US" sz="1800" i="1" dirty="0"/>
              <a:t>: When Kids Need Books: A Guide for </a:t>
            </a:r>
            <a:r>
              <a:rPr lang="en-US" sz="1800" i="1" dirty="0" smtClean="0"/>
              <a:t>Those </a:t>
            </a:r>
            <a:r>
              <a:rPr lang="en-US" sz="1800" i="1" dirty="0"/>
              <a:t>in Need of </a:t>
            </a:r>
            <a:endParaRPr lang="en-US" sz="1800" i="1" dirty="0" smtClean="0"/>
          </a:p>
          <a:p>
            <a:pPr marL="0" indent="0">
              <a:lnSpc>
                <a:spcPct val="70000"/>
              </a:lnSpc>
              <a:buNone/>
            </a:pPr>
            <a:r>
              <a:rPr lang="en-US" sz="1800" i="1" dirty="0"/>
              <a:t>	</a:t>
            </a:r>
            <a:r>
              <a:rPr lang="en-US" sz="1800" i="1" dirty="0" smtClean="0"/>
              <a:t>Reassurance </a:t>
            </a:r>
            <a:r>
              <a:rPr lang="en-US" sz="1800" i="1" dirty="0"/>
              <a:t>and Their Teachers, Parents, and </a:t>
            </a:r>
            <a:r>
              <a:rPr lang="en-US" sz="1800" i="1" dirty="0" smtClean="0"/>
              <a:t>Friends</a:t>
            </a:r>
            <a:r>
              <a:rPr lang="en-US" sz="1800" i="1" dirty="0"/>
              <a:t>.</a:t>
            </a:r>
            <a:r>
              <a:rPr lang="en-US" sz="1800" dirty="0"/>
              <a:t> Bloomington, IN: </a:t>
            </a:r>
            <a:r>
              <a:rPr lang="en-US" sz="1800" dirty="0" err="1"/>
              <a:t>iUniverse</a:t>
            </a:r>
            <a:r>
              <a:rPr lang="en-US" sz="1800" i="1" dirty="0"/>
              <a:t>.</a:t>
            </a:r>
            <a:endParaRPr lang="en-US" sz="1800" dirty="0"/>
          </a:p>
          <a:p>
            <a:pPr marL="0" indent="0">
              <a:lnSpc>
                <a:spcPct val="70000"/>
              </a:lnSpc>
              <a:buNone/>
            </a:pPr>
            <a:r>
              <a:rPr lang="en-US" sz="1800" i="1" dirty="0"/>
              <a:t> </a:t>
            </a:r>
            <a:endParaRPr lang="en-US" sz="1800" dirty="0"/>
          </a:p>
          <a:p>
            <a:pPr marL="0" indent="0">
              <a:lnSpc>
                <a:spcPct val="70000"/>
              </a:lnSpc>
              <a:buNone/>
            </a:pPr>
            <a:r>
              <a:rPr lang="en-US" sz="1800" dirty="0" smtClean="0"/>
              <a:t>Wood</a:t>
            </a:r>
            <a:r>
              <a:rPr lang="en-US" sz="1800" dirty="0"/>
              <a:t>, P. (2008). Reading instruction with gifted and talented readers. </a:t>
            </a:r>
            <a:r>
              <a:rPr lang="en-US" sz="1800" i="1" dirty="0"/>
              <a:t> </a:t>
            </a:r>
            <a:r>
              <a:rPr lang="en-US" sz="1800" i="1" dirty="0" smtClean="0"/>
              <a:t>Gifted </a:t>
            </a:r>
            <a:r>
              <a:rPr lang="en-US" sz="1800" i="1" dirty="0"/>
              <a:t>Child Today,  </a:t>
            </a:r>
            <a:endParaRPr lang="en-US" sz="1800" i="1" dirty="0" smtClean="0"/>
          </a:p>
          <a:p>
            <a:pPr marL="0" indent="0">
              <a:lnSpc>
                <a:spcPct val="70000"/>
              </a:lnSpc>
              <a:buNone/>
            </a:pPr>
            <a:r>
              <a:rPr lang="en-US" sz="1800" i="1" dirty="0"/>
              <a:t>	</a:t>
            </a:r>
            <a:r>
              <a:rPr lang="en-US" sz="1800" dirty="0" smtClean="0"/>
              <a:t>31 </a:t>
            </a:r>
            <a:r>
              <a:rPr lang="en-US" sz="1800" dirty="0"/>
              <a:t>(3), 16-25.</a:t>
            </a:r>
            <a:endParaRPr lang="en-US" sz="1800" i="1" dirty="0"/>
          </a:p>
          <a:p>
            <a:pPr marL="0" indent="0">
              <a:lnSpc>
                <a:spcPct val="70000"/>
              </a:lnSpc>
              <a:buNone/>
            </a:pPr>
            <a:r>
              <a:rPr lang="en-US" sz="1800" i="1" dirty="0"/>
              <a:t> </a:t>
            </a:r>
            <a:endParaRPr lang="en-US" sz="1800" dirty="0"/>
          </a:p>
          <a:p>
            <a:pPr marL="0" indent="0">
              <a:lnSpc>
                <a:spcPct val="70000"/>
              </a:lnSpc>
              <a:buNone/>
            </a:pPr>
            <a:r>
              <a:rPr lang="en-US" sz="1800" i="1" dirty="0"/>
              <a:t>Weber, E. &amp; Nelson, B.A. (2012).  Guided highlighted reading.  </a:t>
            </a:r>
            <a:r>
              <a:rPr lang="en-US" sz="1800" dirty="0" smtClean="0"/>
              <a:t>Gainesville</a:t>
            </a:r>
            <a:r>
              <a:rPr lang="en-US" sz="1800" dirty="0"/>
              <a:t>, FL: Maupin </a:t>
            </a:r>
            <a:endParaRPr lang="en-US" sz="1800" dirty="0" smtClean="0"/>
          </a:p>
          <a:p>
            <a:pPr marL="0" indent="0">
              <a:lnSpc>
                <a:spcPct val="70000"/>
              </a:lnSpc>
              <a:buNone/>
            </a:pPr>
            <a:r>
              <a:rPr lang="en-US" sz="1800" dirty="0"/>
              <a:t>	</a:t>
            </a:r>
            <a:r>
              <a:rPr lang="en-US" sz="1800" dirty="0" smtClean="0"/>
              <a:t>House </a:t>
            </a:r>
            <a:r>
              <a:rPr lang="en-US" sz="1800" dirty="0"/>
              <a:t>Publishing.</a:t>
            </a:r>
          </a:p>
          <a:p>
            <a:pPr marL="0" indent="0">
              <a:lnSpc>
                <a:spcPct val="70000"/>
              </a:lnSpc>
              <a:buNone/>
            </a:pPr>
            <a:endParaRPr lang="en-US" sz="1800" dirty="0"/>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Tree>
    <p:extLst>
      <p:ext uri="{BB962C8B-B14F-4D97-AF65-F5344CB8AC3E}">
        <p14:creationId xmlns:p14="http://schemas.microsoft.com/office/powerpoint/2010/main" val="22024781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intlogo-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9" y="1661766"/>
            <a:ext cx="5747964" cy="2901266"/>
          </a:xfrm>
          <a:prstGeom prst="rect">
            <a:avLst/>
          </a:prstGeom>
        </p:spPr>
      </p:pic>
      <p:sp>
        <p:nvSpPr>
          <p:cNvPr id="8" name="Rectangle 7"/>
          <p:cNvSpPr/>
          <p:nvPr/>
        </p:nvSpPr>
        <p:spPr>
          <a:xfrm>
            <a:off x="0" y="824074"/>
            <a:ext cx="9144000" cy="473521"/>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5083064"/>
            <a:ext cx="9144000" cy="473521"/>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drake-universit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646" y="1937136"/>
            <a:ext cx="2491683" cy="2514754"/>
          </a:xfrm>
          <a:prstGeom prst="rect">
            <a:avLst/>
          </a:prstGeom>
          <a:ln w="6350" cmpd="sng">
            <a:solidFill>
              <a:schemeClr val="tx1"/>
            </a:solidFill>
          </a:ln>
        </p:spPr>
      </p:pic>
      <p:sp>
        <p:nvSpPr>
          <p:cNvPr id="11" name="TextBox 10"/>
          <p:cNvSpPr txBox="1"/>
          <p:nvPr/>
        </p:nvSpPr>
        <p:spPr>
          <a:xfrm>
            <a:off x="1980573" y="5733083"/>
            <a:ext cx="6996587" cy="1322676"/>
          </a:xfrm>
          <a:prstGeom prst="rect">
            <a:avLst/>
          </a:prstGeom>
          <a:noFill/>
        </p:spPr>
        <p:txBody>
          <a:bodyPr wrap="square" rtlCol="0">
            <a:spAutoFit/>
          </a:bodyPr>
          <a:lstStyle/>
          <a:p>
            <a:pPr algn="r"/>
            <a:r>
              <a:rPr lang="en-US" b="1" i="1" dirty="0" smtClean="0">
                <a:latin typeface="+mj-lt"/>
              </a:rPr>
              <a:t>Todd Hodgkinson, PhD</a:t>
            </a:r>
          </a:p>
          <a:p>
            <a:pPr algn="r"/>
            <a:r>
              <a:rPr lang="en-US" b="1" i="1" dirty="0"/>
              <a:t>Assistant Professor of Secondary </a:t>
            </a:r>
            <a:r>
              <a:rPr lang="en-US" b="1" i="1" dirty="0" smtClean="0"/>
              <a:t>Education</a:t>
            </a:r>
            <a:endParaRPr lang="en-US" b="1" i="1" dirty="0" smtClean="0">
              <a:latin typeface="+mj-lt"/>
            </a:endParaRPr>
          </a:p>
          <a:p>
            <a:pPr algn="r"/>
            <a:r>
              <a:rPr lang="en-US" i="1" dirty="0">
                <a:hlinkClick r:id="rId5"/>
              </a:rPr>
              <a:t>t</a:t>
            </a:r>
            <a:r>
              <a:rPr lang="en-US" i="1" dirty="0" smtClean="0">
                <a:hlinkClick r:id="rId5"/>
              </a:rPr>
              <a:t>odd.hodgkinson@drake.edu</a:t>
            </a:r>
            <a:endParaRPr lang="en-US" i="1" dirty="0" smtClean="0"/>
          </a:p>
          <a:p>
            <a:pPr algn="r"/>
            <a:endParaRPr lang="en-US" i="1" dirty="0"/>
          </a:p>
          <a:p>
            <a:pPr algn="r"/>
            <a:endParaRPr lang="en-US" b="1" i="1" dirty="0" smtClean="0">
              <a:latin typeface="+mj-lt"/>
            </a:endParaRPr>
          </a:p>
          <a:p>
            <a:pPr algn="r"/>
            <a:endParaRPr lang="en-US" sz="800" i="1" dirty="0" smtClean="0">
              <a:latin typeface="+mj-lt"/>
            </a:endParaRPr>
          </a:p>
        </p:txBody>
      </p:sp>
      <p:sp>
        <p:nvSpPr>
          <p:cNvPr id="2" name="Rectangle 1"/>
          <p:cNvSpPr/>
          <p:nvPr/>
        </p:nvSpPr>
        <p:spPr>
          <a:xfrm>
            <a:off x="317305" y="5675423"/>
            <a:ext cx="3351749" cy="923330"/>
          </a:xfrm>
          <a:prstGeom prst="rect">
            <a:avLst/>
          </a:prstGeom>
        </p:spPr>
        <p:txBody>
          <a:bodyPr wrap="none">
            <a:spAutoFit/>
          </a:bodyPr>
          <a:lstStyle/>
          <a:p>
            <a:r>
              <a:rPr lang="en-US" b="1" i="1" dirty="0" err="1" smtClean="0"/>
              <a:t>DeDe</a:t>
            </a:r>
            <a:r>
              <a:rPr lang="en-US" b="1" i="1" dirty="0"/>
              <a:t> </a:t>
            </a:r>
            <a:r>
              <a:rPr lang="en-US" b="1" i="1" dirty="0" smtClean="0"/>
              <a:t>Small</a:t>
            </a:r>
            <a:r>
              <a:rPr lang="en-US" b="1" i="1" dirty="0"/>
              <a:t>, PhD</a:t>
            </a:r>
          </a:p>
          <a:p>
            <a:r>
              <a:rPr lang="en-US" b="1" i="1" dirty="0"/>
              <a:t>Associate Professor of Education</a:t>
            </a:r>
          </a:p>
          <a:p>
            <a:r>
              <a:rPr lang="en-US" i="1" dirty="0" smtClean="0">
                <a:hlinkClick r:id="rId6"/>
              </a:rPr>
              <a:t>dede.small</a:t>
            </a:r>
            <a:r>
              <a:rPr lang="en-US" i="1" dirty="0">
                <a:hlinkClick r:id="rId6"/>
              </a:rPr>
              <a:t>@</a:t>
            </a:r>
            <a:r>
              <a:rPr lang="en-US" i="1" dirty="0" smtClean="0">
                <a:hlinkClick r:id="rId6"/>
              </a:rPr>
              <a:t>drake.edu</a:t>
            </a:r>
          </a:p>
        </p:txBody>
      </p:sp>
    </p:spTree>
    <p:extLst>
      <p:ext uri="{BB962C8B-B14F-4D97-AF65-F5344CB8AC3E}">
        <p14:creationId xmlns:p14="http://schemas.microsoft.com/office/powerpoint/2010/main" val="16004034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93189"/>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22184"/>
            <a:ext cx="8229600" cy="1143000"/>
          </a:xfrm>
        </p:spPr>
        <p:txBody>
          <a:bodyPr>
            <a:noAutofit/>
          </a:bodyPr>
          <a:lstStyle/>
          <a:p>
            <a:r>
              <a:rPr lang="en-US" sz="4000" b="1" dirty="0" smtClean="0">
                <a:solidFill>
                  <a:schemeClr val="bg1"/>
                </a:solidFill>
                <a:latin typeface="BlairMdITC TT-Medium"/>
                <a:cs typeface="BlairMdITC TT-Medium"/>
              </a:rPr>
              <a:t>Characteristics of Gifted Readers</a:t>
            </a:r>
            <a:endParaRPr lang="en-US" sz="40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4" name="TextBox 3"/>
          <p:cNvSpPr txBox="1"/>
          <p:nvPr/>
        </p:nvSpPr>
        <p:spPr>
          <a:xfrm>
            <a:off x="4275193" y="6141526"/>
            <a:ext cx="3809907" cy="369332"/>
          </a:xfrm>
          <a:prstGeom prst="rect">
            <a:avLst/>
          </a:prstGeom>
          <a:noFill/>
        </p:spPr>
        <p:txBody>
          <a:bodyPr wrap="none" rtlCol="0">
            <a:spAutoFit/>
          </a:bodyPr>
          <a:lstStyle/>
          <a:p>
            <a:r>
              <a:rPr lang="en-US" i="1" dirty="0" smtClean="0"/>
              <a:t>Source</a:t>
            </a:r>
            <a:r>
              <a:rPr lang="en-US" i="1" dirty="0"/>
              <a:t>: http://</a:t>
            </a:r>
            <a:r>
              <a:rPr lang="en-US" i="1" dirty="0" err="1"/>
              <a:t>www.hoagiesgifted.org</a:t>
            </a:r>
            <a:r>
              <a:rPr lang="en-US" dirty="0"/>
              <a:t>’ </a:t>
            </a:r>
          </a:p>
        </p:txBody>
      </p:sp>
      <p:pic>
        <p:nvPicPr>
          <p:cNvPr id="2" name="Picture 1" descr="reading-girl-flashl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9" y="1693188"/>
            <a:ext cx="9189047" cy="5164811"/>
          </a:xfrm>
          <a:prstGeom prst="rect">
            <a:avLst/>
          </a:prstGeom>
        </p:spPr>
      </p:pic>
    </p:spTree>
    <p:extLst>
      <p:ext uri="{BB962C8B-B14F-4D97-AF65-F5344CB8AC3E}">
        <p14:creationId xmlns:p14="http://schemas.microsoft.com/office/powerpoint/2010/main" val="28408430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340441"/>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04599"/>
            <a:ext cx="8229600" cy="1143000"/>
          </a:xfrm>
        </p:spPr>
        <p:txBody>
          <a:bodyPr>
            <a:noAutofit/>
          </a:bodyPr>
          <a:lstStyle/>
          <a:p>
            <a:r>
              <a:rPr lang="en-US" sz="4000" b="1" dirty="0" smtClean="0">
                <a:solidFill>
                  <a:schemeClr val="bg1"/>
                </a:solidFill>
                <a:latin typeface="BlairMdITC TT-Medium"/>
                <a:cs typeface="BlairMdITC TT-Medium"/>
              </a:rPr>
              <a:t>Characteristics of Gifted Readers</a:t>
            </a:r>
            <a:endParaRPr lang="en-US" sz="40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3" name="TextBox 2"/>
          <p:cNvSpPr txBox="1"/>
          <p:nvPr/>
        </p:nvSpPr>
        <p:spPr>
          <a:xfrm>
            <a:off x="272817" y="1691152"/>
            <a:ext cx="8381749" cy="3821046"/>
          </a:xfrm>
          <a:prstGeom prst="rect">
            <a:avLst/>
          </a:prstGeom>
          <a:noFill/>
        </p:spPr>
        <p:txBody>
          <a:bodyPr wrap="square" rtlCol="0">
            <a:spAutoFit/>
          </a:bodyPr>
          <a:lstStyle/>
          <a:p>
            <a:pPr marL="374904" indent="-374904">
              <a:lnSpc>
                <a:spcPct val="80000"/>
              </a:lnSpc>
              <a:spcAft>
                <a:spcPts val="1800"/>
              </a:spcAft>
              <a:buFont typeface="Arial"/>
              <a:buChar char="•"/>
            </a:pPr>
            <a:r>
              <a:rPr lang="en-US" sz="3300" dirty="0" smtClean="0">
                <a:latin typeface="Copperplate"/>
                <a:cs typeface="Copperplate"/>
              </a:rPr>
              <a:t>read at an early age (and may be self-</a:t>
            </a:r>
            <a:r>
              <a:rPr lang="en-US" sz="3300" dirty="0">
                <a:latin typeface="Copperplate"/>
                <a:cs typeface="Copperplate"/>
              </a:rPr>
              <a:t>taught</a:t>
            </a:r>
            <a:r>
              <a:rPr lang="en-US" sz="3300" dirty="0" smtClean="0">
                <a:latin typeface="Copperplate"/>
                <a:cs typeface="Copperplate"/>
              </a:rPr>
              <a:t>); read </a:t>
            </a:r>
            <a:r>
              <a:rPr lang="en-US" sz="3300" dirty="0">
                <a:latin typeface="Copperplate"/>
                <a:cs typeface="Copperplate"/>
              </a:rPr>
              <a:t>two grade-levels or above their peers</a:t>
            </a:r>
            <a:r>
              <a:rPr lang="en-US" sz="3300" dirty="0" smtClean="0">
                <a:latin typeface="Copperplate"/>
                <a:cs typeface="Copperplate"/>
              </a:rPr>
              <a:t>.</a:t>
            </a:r>
          </a:p>
          <a:p>
            <a:pPr marL="374904" indent="-374904">
              <a:lnSpc>
                <a:spcPct val="80000"/>
              </a:lnSpc>
              <a:spcAft>
                <a:spcPts val="1800"/>
              </a:spcAft>
              <a:buFont typeface="Arial"/>
              <a:buChar char="•"/>
            </a:pPr>
            <a:r>
              <a:rPr lang="en-US" sz="3300" dirty="0">
                <a:latin typeface="Copperplate"/>
                <a:cs typeface="Copperplate"/>
              </a:rPr>
              <a:t>read enthusiastically and </a:t>
            </a:r>
            <a:r>
              <a:rPr lang="en-US" sz="3300" dirty="0" smtClean="0">
                <a:latin typeface="Copperplate"/>
                <a:cs typeface="Copperplate"/>
              </a:rPr>
              <a:t>widely (on to adulthood).</a:t>
            </a:r>
          </a:p>
          <a:p>
            <a:pPr marL="374904" indent="-374904">
              <a:lnSpc>
                <a:spcPct val="80000"/>
              </a:lnSpc>
              <a:spcAft>
                <a:spcPts val="1800"/>
              </a:spcAft>
              <a:buFont typeface="Arial"/>
              <a:buChar char="•"/>
            </a:pPr>
            <a:r>
              <a:rPr lang="en-US" sz="3300" dirty="0" smtClean="0">
                <a:solidFill>
                  <a:srgbClr val="000000"/>
                </a:solidFill>
                <a:latin typeface="Copperplate"/>
                <a:cs typeface="Copperplate"/>
              </a:rPr>
              <a:t>Have </a:t>
            </a:r>
            <a:r>
              <a:rPr lang="en-US" sz="3300" dirty="0">
                <a:solidFill>
                  <a:srgbClr val="000000"/>
                </a:solidFill>
                <a:latin typeface="Copperplate"/>
                <a:cs typeface="Copperplate"/>
              </a:rPr>
              <a:t>an expansive vocabulary and are able to used advanced terminology correctly</a:t>
            </a:r>
            <a:r>
              <a:rPr lang="en-US" sz="3300" dirty="0" smtClean="0">
                <a:solidFill>
                  <a:srgbClr val="000000"/>
                </a:solidFill>
                <a:latin typeface="Copperplate"/>
                <a:cs typeface="Copperplate"/>
              </a:rPr>
              <a:t>.</a:t>
            </a:r>
            <a:endParaRPr lang="en-US" sz="3300" dirty="0" smtClean="0">
              <a:latin typeface="Copperplate"/>
              <a:cs typeface="Copperplate"/>
            </a:endParaRPr>
          </a:p>
        </p:txBody>
      </p:sp>
      <p:sp>
        <p:nvSpPr>
          <p:cNvPr id="8" name="TextBox 7"/>
          <p:cNvSpPr txBox="1"/>
          <p:nvPr/>
        </p:nvSpPr>
        <p:spPr>
          <a:xfrm>
            <a:off x="671230" y="6044224"/>
            <a:ext cx="8892711" cy="323165"/>
          </a:xfrm>
          <a:prstGeom prst="rect">
            <a:avLst/>
          </a:prstGeom>
          <a:noFill/>
        </p:spPr>
        <p:txBody>
          <a:bodyPr wrap="square" rtlCol="0">
            <a:spAutoFit/>
          </a:bodyPr>
          <a:lstStyle/>
          <a:p>
            <a:r>
              <a:rPr lang="en-US" sz="1500" i="1" dirty="0" smtClean="0"/>
              <a:t>Halsted, J.W.. (2009). Some of My Best Friends are Books.  Scottsdale, AZ: Great Potential Press.</a:t>
            </a:r>
            <a:endParaRPr lang="en-US" sz="1500" dirty="0"/>
          </a:p>
        </p:txBody>
      </p:sp>
    </p:spTree>
    <p:extLst>
      <p:ext uri="{BB962C8B-B14F-4D97-AF65-F5344CB8AC3E}">
        <p14:creationId xmlns:p14="http://schemas.microsoft.com/office/powerpoint/2010/main" val="15315863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340441"/>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104599"/>
            <a:ext cx="8229600" cy="1143000"/>
          </a:xfrm>
        </p:spPr>
        <p:txBody>
          <a:bodyPr>
            <a:noAutofit/>
          </a:bodyPr>
          <a:lstStyle/>
          <a:p>
            <a:r>
              <a:rPr lang="en-US" sz="4000" b="1" dirty="0" smtClean="0">
                <a:solidFill>
                  <a:schemeClr val="bg1"/>
                </a:solidFill>
                <a:latin typeface="BlairMdITC TT-Medium"/>
                <a:cs typeface="BlairMdITC TT-Medium"/>
              </a:rPr>
              <a:t>Characteristics of Gifted Readers</a:t>
            </a:r>
            <a:endParaRPr lang="en-US" sz="40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3" name="TextBox 2"/>
          <p:cNvSpPr txBox="1"/>
          <p:nvPr/>
        </p:nvSpPr>
        <p:spPr>
          <a:xfrm>
            <a:off x="309633" y="1654342"/>
            <a:ext cx="8381749" cy="4416594"/>
          </a:xfrm>
          <a:prstGeom prst="rect">
            <a:avLst/>
          </a:prstGeom>
          <a:noFill/>
        </p:spPr>
        <p:txBody>
          <a:bodyPr wrap="square" rtlCol="0">
            <a:spAutoFit/>
          </a:bodyPr>
          <a:lstStyle/>
          <a:p>
            <a:pPr marL="374904" indent="-374904">
              <a:lnSpc>
                <a:spcPct val="80000"/>
              </a:lnSpc>
              <a:spcAft>
                <a:spcPts val="1200"/>
              </a:spcAft>
              <a:buFont typeface="Arial"/>
              <a:buChar char="•"/>
            </a:pPr>
            <a:r>
              <a:rPr lang="en-US" sz="3000" dirty="0" smtClean="0">
                <a:latin typeface="Copperplate"/>
                <a:cs typeface="Copperplate"/>
              </a:rPr>
              <a:t>Understand language subtleties and use language for humor; Display this ability in self-expression.</a:t>
            </a:r>
          </a:p>
          <a:p>
            <a:pPr marL="374904" indent="-374904">
              <a:lnSpc>
                <a:spcPct val="80000"/>
              </a:lnSpc>
              <a:spcAft>
                <a:spcPts val="1200"/>
              </a:spcAft>
              <a:buFont typeface="Arial"/>
              <a:buChar char="•"/>
            </a:pPr>
            <a:r>
              <a:rPr lang="en-US" sz="3000" dirty="0" smtClean="0">
                <a:latin typeface="Copperplate"/>
                <a:cs typeface="Copperplate"/>
              </a:rPr>
              <a:t>Write </a:t>
            </a:r>
            <a:r>
              <a:rPr lang="en-US" sz="3000" dirty="0">
                <a:latin typeface="Copperplate"/>
                <a:cs typeface="Copperplate"/>
              </a:rPr>
              <a:t>words and sentences early; write creatively.</a:t>
            </a:r>
          </a:p>
          <a:p>
            <a:pPr marL="374904" indent="-374904">
              <a:lnSpc>
                <a:spcPct val="80000"/>
              </a:lnSpc>
              <a:spcAft>
                <a:spcPts val="1200"/>
              </a:spcAft>
              <a:buFont typeface="Arial"/>
              <a:buChar char="•"/>
            </a:pPr>
            <a:r>
              <a:rPr lang="en-US" sz="3000" dirty="0">
                <a:solidFill>
                  <a:srgbClr val="000000"/>
                </a:solidFill>
                <a:latin typeface="Copperplate"/>
                <a:cs typeface="Copperplate"/>
              </a:rPr>
              <a:t>Display evidence of divergent thinking.</a:t>
            </a:r>
          </a:p>
          <a:p>
            <a:pPr marL="374904" indent="-374904">
              <a:lnSpc>
                <a:spcPct val="80000"/>
              </a:lnSpc>
              <a:spcAft>
                <a:spcPts val="1200"/>
              </a:spcAft>
              <a:buFont typeface="Arial"/>
              <a:buChar char="•"/>
            </a:pPr>
            <a:r>
              <a:rPr lang="en-US" sz="3000" dirty="0" smtClean="0">
                <a:solidFill>
                  <a:srgbClr val="000000"/>
                </a:solidFill>
                <a:latin typeface="Copperplate"/>
                <a:cs typeface="Copperplate"/>
              </a:rPr>
              <a:t>Demonstrate flexibility of thought.</a:t>
            </a:r>
          </a:p>
          <a:p>
            <a:pPr marL="374904" indent="-374904">
              <a:lnSpc>
                <a:spcPct val="80000"/>
              </a:lnSpc>
              <a:spcAft>
                <a:spcPts val="1200"/>
              </a:spcAft>
              <a:buFont typeface="Arial"/>
              <a:buChar char="•"/>
            </a:pPr>
            <a:r>
              <a:rPr lang="en-US" sz="3000" dirty="0" smtClean="0">
                <a:solidFill>
                  <a:srgbClr val="000000"/>
                </a:solidFill>
                <a:latin typeface="Copperplate"/>
                <a:cs typeface="Copperplate"/>
              </a:rPr>
              <a:t>See relationships that others miss; transfer past learning to new situations.</a:t>
            </a:r>
          </a:p>
        </p:txBody>
      </p:sp>
      <p:sp>
        <p:nvSpPr>
          <p:cNvPr id="4" name="TextBox 3"/>
          <p:cNvSpPr txBox="1"/>
          <p:nvPr/>
        </p:nvSpPr>
        <p:spPr>
          <a:xfrm>
            <a:off x="4275193" y="6141526"/>
            <a:ext cx="3809907" cy="369332"/>
          </a:xfrm>
          <a:prstGeom prst="rect">
            <a:avLst/>
          </a:prstGeom>
          <a:noFill/>
        </p:spPr>
        <p:txBody>
          <a:bodyPr wrap="none" rtlCol="0">
            <a:spAutoFit/>
          </a:bodyPr>
          <a:lstStyle/>
          <a:p>
            <a:r>
              <a:rPr lang="en-US" i="1" dirty="0" smtClean="0"/>
              <a:t>Source</a:t>
            </a:r>
            <a:r>
              <a:rPr lang="en-US" i="1" dirty="0"/>
              <a:t>: http://</a:t>
            </a:r>
            <a:r>
              <a:rPr lang="en-US" i="1" dirty="0" err="1" smtClean="0"/>
              <a:t>www.hoagiesgifted.org</a:t>
            </a:r>
            <a:r>
              <a:rPr lang="en-US" dirty="0" smtClean="0"/>
              <a:t> </a:t>
            </a:r>
            <a:endParaRPr lang="en-US" dirty="0"/>
          </a:p>
        </p:txBody>
      </p:sp>
    </p:spTree>
    <p:extLst>
      <p:ext uri="{BB962C8B-B14F-4D97-AF65-F5344CB8AC3E}">
        <p14:creationId xmlns:p14="http://schemas.microsoft.com/office/powerpoint/2010/main" val="2389321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46156"/>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4500" b="1" dirty="0" smtClean="0">
                <a:solidFill>
                  <a:schemeClr val="bg1"/>
                </a:solidFill>
                <a:latin typeface="BlairMdITC TT-Medium"/>
                <a:cs typeface="BlairMdITC TT-Medium"/>
              </a:rPr>
              <a:t>Needs of gifted readers</a:t>
            </a:r>
            <a:endParaRPr lang="en-US" sz="45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pic>
        <p:nvPicPr>
          <p:cNvPr id="14" name="Picture 13"/>
          <p:cNvPicPr>
            <a:picLocks noChangeAspect="1"/>
          </p:cNvPicPr>
          <p:nvPr/>
        </p:nvPicPr>
        <p:blipFill>
          <a:blip r:embed="rId4"/>
          <a:stretch>
            <a:fillRect/>
          </a:stretch>
        </p:blipFill>
        <p:spPr>
          <a:xfrm>
            <a:off x="1" y="1583272"/>
            <a:ext cx="9134432" cy="5298245"/>
          </a:xfrm>
          <a:prstGeom prst="rect">
            <a:avLst/>
          </a:prstGeom>
        </p:spPr>
      </p:pic>
    </p:spTree>
    <p:extLst>
      <p:ext uri="{BB962C8B-B14F-4D97-AF65-F5344CB8AC3E}">
        <p14:creationId xmlns:p14="http://schemas.microsoft.com/office/powerpoint/2010/main" val="9735539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65528" cy="1693189"/>
          </a:xfrm>
          <a:prstGeom prst="rect">
            <a:avLst/>
          </a:prstGeom>
          <a:solidFill>
            <a:srgbClr val="0305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66" y="222184"/>
            <a:ext cx="8229600" cy="1143000"/>
          </a:xfrm>
        </p:spPr>
        <p:txBody>
          <a:bodyPr>
            <a:noAutofit/>
          </a:bodyPr>
          <a:lstStyle/>
          <a:p>
            <a:r>
              <a:rPr lang="en-US" sz="4000" b="1" dirty="0" smtClean="0">
                <a:solidFill>
                  <a:schemeClr val="bg1"/>
                </a:solidFill>
                <a:latin typeface="BlairMdITC TT-Medium"/>
                <a:cs typeface="BlairMdITC TT-Medium"/>
              </a:rPr>
              <a:t>Needs of gifted readers</a:t>
            </a:r>
            <a:endParaRPr lang="en-US" sz="4000" b="1" dirty="0">
              <a:solidFill>
                <a:schemeClr val="bg1"/>
              </a:solidFill>
              <a:latin typeface="BlairMdITC TT-Medium"/>
              <a:cs typeface="BlairMdITC TT-Medium"/>
            </a:endParaRPr>
          </a:p>
        </p:txBody>
      </p:sp>
      <p:pic>
        <p:nvPicPr>
          <p:cNvPr id="11" name="Picture 10" descr="DrakeSeal.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6580304" y="4148658"/>
            <a:ext cx="2413000" cy="2362200"/>
          </a:xfrm>
          <a:prstGeom prst="rect">
            <a:avLst/>
          </a:prstGeom>
        </p:spPr>
      </p:pic>
      <p:sp>
        <p:nvSpPr>
          <p:cNvPr id="6" name="TextBox 5"/>
          <p:cNvSpPr txBox="1"/>
          <p:nvPr/>
        </p:nvSpPr>
        <p:spPr>
          <a:xfrm>
            <a:off x="272817" y="1716540"/>
            <a:ext cx="8720487" cy="4478148"/>
          </a:xfrm>
          <a:prstGeom prst="rect">
            <a:avLst/>
          </a:prstGeom>
          <a:noFill/>
        </p:spPr>
        <p:txBody>
          <a:bodyPr wrap="square" rtlCol="0">
            <a:spAutoFit/>
          </a:bodyPr>
          <a:lstStyle/>
          <a:p>
            <a:pPr>
              <a:spcAft>
                <a:spcPts val="1200"/>
              </a:spcAft>
            </a:pPr>
            <a:r>
              <a:rPr lang="en-US" sz="2900" dirty="0" smtClean="0">
                <a:solidFill>
                  <a:srgbClr val="000000"/>
                </a:solidFill>
                <a:latin typeface="Copperplate"/>
                <a:cs typeface="Copperplate"/>
              </a:rPr>
              <a:t>Texts with nuanced…</a:t>
            </a:r>
          </a:p>
          <a:p>
            <a:pPr marL="374904" indent="-374904">
              <a:spcAft>
                <a:spcPts val="1200"/>
              </a:spcAft>
              <a:buFont typeface="Arial"/>
              <a:buChar char="•"/>
            </a:pPr>
            <a:r>
              <a:rPr lang="en-US" sz="2700" dirty="0" smtClean="0">
                <a:solidFill>
                  <a:srgbClr val="000000"/>
                </a:solidFill>
                <a:latin typeface="Copperplate"/>
                <a:cs typeface="Copperplate"/>
              </a:rPr>
              <a:t>language (figurative language, playful wording, humor)</a:t>
            </a:r>
          </a:p>
          <a:p>
            <a:pPr marL="374904" indent="-374904">
              <a:spcAft>
                <a:spcPts val="1200"/>
              </a:spcAft>
              <a:buFont typeface="Arial"/>
              <a:buChar char="•"/>
            </a:pPr>
            <a:r>
              <a:rPr lang="en-US" sz="2700" dirty="0" smtClean="0">
                <a:solidFill>
                  <a:srgbClr val="000000"/>
                </a:solidFill>
                <a:latin typeface="Copperplate"/>
                <a:cs typeface="Copperplate"/>
              </a:rPr>
              <a:t>structure (different points of view; non-linear texts; reoccurring </a:t>
            </a:r>
            <a:r>
              <a:rPr lang="en-US" sz="2700" dirty="0">
                <a:solidFill>
                  <a:srgbClr val="000000"/>
                </a:solidFill>
                <a:latin typeface="Copperplate"/>
                <a:cs typeface="Copperplate"/>
              </a:rPr>
              <a:t>motifs and </a:t>
            </a:r>
            <a:r>
              <a:rPr lang="en-US" sz="2700" dirty="0" smtClean="0">
                <a:solidFill>
                  <a:srgbClr val="000000"/>
                </a:solidFill>
                <a:latin typeface="Copperplate"/>
                <a:cs typeface="Copperplate"/>
              </a:rPr>
              <a:t>themes; provocative plot twists, story problems).</a:t>
            </a:r>
            <a:endParaRPr lang="en-US" sz="2700" dirty="0">
              <a:solidFill>
                <a:srgbClr val="000000"/>
              </a:solidFill>
              <a:latin typeface="Copperplate"/>
              <a:cs typeface="Copperplate"/>
            </a:endParaRPr>
          </a:p>
          <a:p>
            <a:pPr marL="374904" indent="-374904">
              <a:spcAft>
                <a:spcPts val="1200"/>
              </a:spcAft>
              <a:buFont typeface="Arial"/>
              <a:buChar char="•"/>
            </a:pPr>
            <a:r>
              <a:rPr lang="en-US" sz="2700" dirty="0" smtClean="0">
                <a:solidFill>
                  <a:srgbClr val="000000"/>
                </a:solidFill>
                <a:latin typeface="Copperplate"/>
                <a:cs typeface="Copperplate"/>
              </a:rPr>
              <a:t>Provocative characters </a:t>
            </a:r>
          </a:p>
          <a:p>
            <a:pPr marL="374904" indent="-374904">
              <a:spcAft>
                <a:spcPts val="1200"/>
              </a:spcAft>
              <a:buFont typeface="Arial"/>
              <a:buChar char="•"/>
            </a:pPr>
            <a:r>
              <a:rPr lang="en-US" sz="2700" dirty="0" smtClean="0">
                <a:solidFill>
                  <a:srgbClr val="000000"/>
                </a:solidFill>
                <a:latin typeface="Copperplate"/>
                <a:cs typeface="Copperplate"/>
              </a:rPr>
              <a:t>Novel Ideas (utopias, dystopias, Alternative worlds)</a:t>
            </a:r>
          </a:p>
        </p:txBody>
      </p:sp>
      <p:sp>
        <p:nvSpPr>
          <p:cNvPr id="8" name="TextBox 7"/>
          <p:cNvSpPr txBox="1"/>
          <p:nvPr/>
        </p:nvSpPr>
        <p:spPr>
          <a:xfrm>
            <a:off x="272817" y="6346259"/>
            <a:ext cx="8892711" cy="292388"/>
          </a:xfrm>
          <a:prstGeom prst="rect">
            <a:avLst/>
          </a:prstGeom>
          <a:noFill/>
        </p:spPr>
        <p:txBody>
          <a:bodyPr wrap="square" rtlCol="0">
            <a:spAutoFit/>
          </a:bodyPr>
          <a:lstStyle/>
          <a:p>
            <a:r>
              <a:rPr lang="en-US" sz="1300" i="1" dirty="0" err="1"/>
              <a:t>A</a:t>
            </a:r>
            <a:r>
              <a:rPr lang="en-US" sz="1300" i="1" dirty="0" err="1" smtClean="0"/>
              <a:t>bilock</a:t>
            </a:r>
            <a:r>
              <a:rPr lang="en-US" sz="1300" i="1" dirty="0" smtClean="0"/>
              <a:t>, D. (1995). Literary club: Meaning making in a school community.  School Libraries in Canada. Spring, 10-14.</a:t>
            </a:r>
            <a:endParaRPr lang="en-US" sz="1300" dirty="0"/>
          </a:p>
        </p:txBody>
      </p:sp>
    </p:spTree>
    <p:extLst>
      <p:ext uri="{BB962C8B-B14F-4D97-AF65-F5344CB8AC3E}">
        <p14:creationId xmlns:p14="http://schemas.microsoft.com/office/powerpoint/2010/main" val="22569160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rake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Drake_2.thmx</Template>
  <TotalTime>1270</TotalTime>
  <Words>2505</Words>
  <Application>Microsoft Macintosh PowerPoint</Application>
  <PresentationFormat>On-screen Show (4:3)</PresentationFormat>
  <Paragraphs>335</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Drake_2</vt:lpstr>
      <vt:lpstr>PowerPoint Presentation</vt:lpstr>
      <vt:lpstr>Bios</vt:lpstr>
      <vt:lpstr>Myths about gifted readers</vt:lpstr>
      <vt:lpstr>Myths about gifted readers</vt:lpstr>
      <vt:lpstr>Characteristics of Gifted Readers</vt:lpstr>
      <vt:lpstr>Characteristics of Gifted Readers</vt:lpstr>
      <vt:lpstr>Characteristics of Gifted Readers</vt:lpstr>
      <vt:lpstr>Needs of gifted readers</vt:lpstr>
      <vt:lpstr>Needs of gifted readers</vt:lpstr>
      <vt:lpstr>What Gifted  Readers need</vt:lpstr>
      <vt:lpstr>What gifted readers need</vt:lpstr>
      <vt:lpstr>Ways to support your gifted reader</vt:lpstr>
      <vt:lpstr>What is Reading?</vt:lpstr>
      <vt:lpstr>What is Reading?</vt:lpstr>
      <vt:lpstr>Transactional reading theory</vt:lpstr>
      <vt:lpstr>Transactional reading theory</vt:lpstr>
      <vt:lpstr>Text Complexity</vt:lpstr>
      <vt:lpstr>Text Complexity</vt:lpstr>
      <vt:lpstr>Text Complexity</vt:lpstr>
      <vt:lpstr>Using Text complexity theory to Helping your child select Books</vt:lpstr>
      <vt:lpstr>Factors to consider when selecting a text</vt:lpstr>
      <vt:lpstr>Factors to consider when selecting a text</vt:lpstr>
      <vt:lpstr>Factors to consider when selecting a text</vt:lpstr>
      <vt:lpstr>Text selection resources</vt:lpstr>
      <vt:lpstr>discussing texts with your child</vt:lpstr>
      <vt:lpstr>Discuss texts with your child!</vt:lpstr>
      <vt:lpstr>Ask questions</vt:lpstr>
      <vt:lpstr>What gifted readers need</vt:lpstr>
      <vt:lpstr>Bibliotherapy</vt:lpstr>
      <vt:lpstr>Bibliotherapy</vt:lpstr>
      <vt:lpstr>Helping your child read closely</vt:lpstr>
      <vt:lpstr>What is close reading?</vt:lpstr>
      <vt:lpstr>What is close reading?</vt:lpstr>
      <vt:lpstr>Characteristics of close reading</vt:lpstr>
      <vt:lpstr>Reading like a writer</vt:lpstr>
      <vt:lpstr>Reading like a writer</vt:lpstr>
      <vt:lpstr>Inquiry reading</vt:lpstr>
      <vt:lpstr>Inquiry reading</vt:lpstr>
      <vt:lpstr>Textual resources</vt:lpstr>
      <vt:lpstr>Online resources</vt:lpstr>
      <vt:lpstr>Works Cited</vt:lpstr>
      <vt:lpstr>PowerPoint Presentation</vt:lpstr>
    </vt:vector>
  </TitlesOfParts>
  <Company>Drake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Hodgkinson</dc:creator>
  <cp:lastModifiedBy>Todd Hodgkinson</cp:lastModifiedBy>
  <cp:revision>81</cp:revision>
  <cp:lastPrinted>2013-01-22T19:04:39Z</cp:lastPrinted>
  <dcterms:created xsi:type="dcterms:W3CDTF">2013-01-09T15:50:49Z</dcterms:created>
  <dcterms:modified xsi:type="dcterms:W3CDTF">2013-01-23T02:44:10Z</dcterms:modified>
</cp:coreProperties>
</file>